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57" r:id="rId2"/>
    <p:sldId id="258" r:id="rId3"/>
    <p:sldId id="282" r:id="rId4"/>
    <p:sldId id="268" r:id="rId5"/>
    <p:sldId id="296" r:id="rId6"/>
    <p:sldId id="293" r:id="rId7"/>
    <p:sldId id="276" r:id="rId8"/>
    <p:sldId id="297" r:id="rId9"/>
    <p:sldId id="273" r:id="rId10"/>
    <p:sldId id="281" r:id="rId11"/>
    <p:sldId id="275" r:id="rId12"/>
    <p:sldId id="278" r:id="rId13"/>
    <p:sldId id="279" r:id="rId14"/>
    <p:sldId id="271" r:id="rId15"/>
    <p:sldId id="294" r:id="rId16"/>
    <p:sldId id="272" r:id="rId17"/>
    <p:sldId id="283" r:id="rId18"/>
    <p:sldId id="284" r:id="rId19"/>
    <p:sldId id="285" r:id="rId20"/>
    <p:sldId id="286" r:id="rId21"/>
    <p:sldId id="287" r:id="rId22"/>
    <p:sldId id="288" r:id="rId23"/>
    <p:sldId id="290" r:id="rId24"/>
    <p:sldId id="295" r:id="rId25"/>
    <p:sldId id="289" r:id="rId26"/>
    <p:sldId id="291"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00593-BC3F-4F96-8958-A041729BAC2A}" type="datetimeFigureOut">
              <a:rPr lang="de-AT" smtClean="0"/>
              <a:pPr/>
              <a:t>01.08.2018</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961465-B90C-4387-A3CB-3AAE270A6DAE}" type="slidenum">
              <a:rPr lang="de-AT" smtClean="0"/>
              <a:pPr/>
              <a:t>‹Nr.›</a:t>
            </a:fld>
            <a:endParaRPr lang="de-AT"/>
          </a:p>
        </p:txBody>
      </p:sp>
    </p:spTree>
    <p:extLst>
      <p:ext uri="{BB962C8B-B14F-4D97-AF65-F5344CB8AC3E}">
        <p14:creationId xmlns:p14="http://schemas.microsoft.com/office/powerpoint/2010/main" val="1932421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de-DE" smtClean="0">
              <a:cs typeface="Arial" charset="0"/>
            </a:endParaRPr>
          </a:p>
        </p:txBody>
      </p:sp>
    </p:spTree>
    <p:extLst>
      <p:ext uri="{BB962C8B-B14F-4D97-AF65-F5344CB8AC3E}">
        <p14:creationId xmlns:p14="http://schemas.microsoft.com/office/powerpoint/2010/main" val="95990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de-DE" smtClean="0">
              <a:cs typeface="Arial" charset="0"/>
            </a:endParaRPr>
          </a:p>
        </p:txBody>
      </p:sp>
    </p:spTree>
    <p:extLst>
      <p:ext uri="{BB962C8B-B14F-4D97-AF65-F5344CB8AC3E}">
        <p14:creationId xmlns:p14="http://schemas.microsoft.com/office/powerpoint/2010/main" val="795119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de-DE" smtClean="0">
              <a:cs typeface="Arial" charset="0"/>
            </a:endParaRPr>
          </a:p>
        </p:txBody>
      </p:sp>
    </p:spTree>
    <p:extLst>
      <p:ext uri="{BB962C8B-B14F-4D97-AF65-F5344CB8AC3E}">
        <p14:creationId xmlns:p14="http://schemas.microsoft.com/office/powerpoint/2010/main" val="2228355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04961465-B90C-4387-A3CB-3AAE270A6DAE}" type="slidenum">
              <a:rPr lang="de-AT" smtClean="0"/>
              <a:pPr/>
              <a:t>23</a:t>
            </a:fld>
            <a:endParaRPr lang="de-AT"/>
          </a:p>
        </p:txBody>
      </p:sp>
    </p:spTree>
    <p:extLst>
      <p:ext uri="{BB962C8B-B14F-4D97-AF65-F5344CB8AC3E}">
        <p14:creationId xmlns:p14="http://schemas.microsoft.com/office/powerpoint/2010/main" val="133486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2878599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2532464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318091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93059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2959147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64602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180430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199403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314208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10718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533F581-E755-4214-A1DF-B877E0F8AE65}" type="datetimeFigureOut">
              <a:rPr lang="de-AT" smtClean="0"/>
              <a:pPr/>
              <a:t>01.08.2018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E8301CB-E84D-446B-8372-DABEAD201E50}" type="slidenum">
              <a:rPr lang="de-AT" smtClean="0"/>
              <a:pPr/>
              <a:t>‹Nr.›</a:t>
            </a:fld>
            <a:endParaRPr lang="de-AT"/>
          </a:p>
        </p:txBody>
      </p:sp>
    </p:spTree>
    <p:extLst>
      <p:ext uri="{BB962C8B-B14F-4D97-AF65-F5344CB8AC3E}">
        <p14:creationId xmlns:p14="http://schemas.microsoft.com/office/powerpoint/2010/main" val="338607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3F581-E755-4214-A1DF-B877E0F8AE65}" type="datetimeFigureOut">
              <a:rPr lang="de-AT" smtClean="0"/>
              <a:pPr/>
              <a:t>01.08.2018</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301CB-E84D-446B-8372-DABEAD201E50}" type="slidenum">
              <a:rPr lang="de-AT" smtClean="0"/>
              <a:pPr/>
              <a:t>‹Nr.›</a:t>
            </a:fld>
            <a:endParaRPr lang="de-AT"/>
          </a:p>
        </p:txBody>
      </p:sp>
    </p:spTree>
    <p:extLst>
      <p:ext uri="{BB962C8B-B14F-4D97-AF65-F5344CB8AC3E}">
        <p14:creationId xmlns:p14="http://schemas.microsoft.com/office/powerpoint/2010/main" val="2327873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6"/>
          <p:cNvSpPr>
            <a:spLocks noGrp="1"/>
          </p:cNvSpPr>
          <p:nvPr>
            <p:ph type="sldNum" sz="quarter" idx="12"/>
          </p:nvPr>
        </p:nvSpPr>
        <p:spPr/>
        <p:txBody>
          <a:bodyPr/>
          <a:lstStyle/>
          <a:p>
            <a:pPr>
              <a:defRPr/>
            </a:pPr>
            <a:fld id="{C0FD26EC-9267-4F01-9C30-4AE8F52A1DDC}" type="slidenum">
              <a:rPr lang="de-AT"/>
              <a:pPr>
                <a:defRPr/>
              </a:pPr>
              <a:t>1</a:t>
            </a:fld>
            <a:endParaRPr lang="de-AT" dirty="0"/>
          </a:p>
        </p:txBody>
      </p:sp>
      <p:sp>
        <p:nvSpPr>
          <p:cNvPr id="19460" name="Rectangle 1"/>
          <p:cNvSpPr>
            <a:spLocks noChangeArrowheads="1"/>
          </p:cNvSpPr>
          <p:nvPr/>
        </p:nvSpPr>
        <p:spPr bwMode="auto">
          <a:xfrm>
            <a:off x="323528" y="2142374"/>
            <a:ext cx="8640959" cy="3116177"/>
          </a:xfrm>
          <a:prstGeom prst="rect">
            <a:avLst/>
          </a:prstGeom>
          <a:noFill/>
          <a:ln w="9525">
            <a:noFill/>
            <a:miter lim="800000"/>
            <a:headEnd/>
            <a:tailEnd/>
          </a:ln>
        </p:spPr>
        <p:txBody>
          <a:bodyPr wrap="square" tIns="152352" bIns="38088" anchor="ctr">
            <a:spAutoFit/>
          </a:bodyPr>
          <a:lstStyle/>
          <a:p>
            <a:pPr marL="457200" indent="-457200" algn="ctr" eaLnBrk="0" hangingPunct="0">
              <a:defRPr/>
            </a:pPr>
            <a:r>
              <a:rPr lang="de-DE" sz="5400" b="1" dirty="0" smtClean="0"/>
              <a:t>„Das Bildungssystem in Syrien“</a:t>
            </a:r>
            <a:endParaRPr lang="de-AT" sz="5400" dirty="0" smtClean="0"/>
          </a:p>
          <a:p>
            <a:pPr marL="457200" indent="-457200" eaLnBrk="0" hangingPunct="0">
              <a:defRPr/>
            </a:pPr>
            <a:endParaRPr lang="en-US" sz="2800" b="1" dirty="0">
              <a:latin typeface="Calibri" pitchFamily="34" charset="0"/>
            </a:endParaRPr>
          </a:p>
          <a:p>
            <a:pPr marL="457200" indent="-457200" eaLnBrk="0" hangingPunct="0">
              <a:defRPr/>
            </a:pPr>
            <a:endParaRPr lang="de-AT" b="1" i="1" dirty="0"/>
          </a:p>
          <a:p>
            <a:pPr lvl="1" eaLnBrk="0" hangingPunct="0">
              <a:defRPr/>
            </a:pPr>
            <a:r>
              <a:rPr lang="en-US" sz="2400" b="1" dirty="0">
                <a:solidFill>
                  <a:srgbClr val="00823B"/>
                </a:solidFill>
                <a:latin typeface="Calibri" pitchFamily="34" charset="0"/>
                <a:cs typeface="Times New Roman" pitchFamily="18" charset="0"/>
              </a:rPr>
              <a:t>				</a:t>
            </a:r>
            <a:endParaRPr lang="en-US" sz="1400" dirty="0">
              <a:solidFill>
                <a:srgbClr val="00823B"/>
              </a:solidFill>
              <a:latin typeface="Calibri" pitchFamily="34" charset="0"/>
              <a:cs typeface="Times New Roman" pitchFamily="18" charset="0"/>
            </a:endParaRPr>
          </a:p>
          <a:p>
            <a:pPr lvl="1" eaLnBrk="0" hangingPunct="0">
              <a:defRPr/>
            </a:pPr>
            <a:endParaRPr lang="en-US" sz="1200" b="1" dirty="0">
              <a:solidFill>
                <a:srgbClr val="00823B"/>
              </a:solidFill>
              <a:latin typeface="Calibri" pitchFamily="34" charset="0"/>
              <a:cs typeface="Times New Roman" pitchFamily="18" charset="0"/>
            </a:endParaRPr>
          </a:p>
        </p:txBody>
      </p:sp>
      <p:sp>
        <p:nvSpPr>
          <p:cNvPr id="4" name="Textfeld 3"/>
          <p:cNvSpPr txBox="1"/>
          <p:nvPr/>
        </p:nvSpPr>
        <p:spPr>
          <a:xfrm>
            <a:off x="3275856" y="4437112"/>
            <a:ext cx="2892420" cy="1754326"/>
          </a:xfrm>
          <a:prstGeom prst="rect">
            <a:avLst/>
          </a:prstGeom>
          <a:noFill/>
        </p:spPr>
        <p:txBody>
          <a:bodyPr wrap="square" rtlCol="0">
            <a:spAutoFit/>
          </a:bodyPr>
          <a:lstStyle/>
          <a:p>
            <a:pPr algn="ctr"/>
            <a:r>
              <a:rPr lang="de-AT" sz="2800" b="1" dirty="0" smtClean="0"/>
              <a:t>Salzburg</a:t>
            </a:r>
          </a:p>
          <a:p>
            <a:pPr algn="ctr"/>
            <a:r>
              <a:rPr lang="de-AT" sz="2800" b="1" dirty="0" smtClean="0"/>
              <a:t>23.05.2017</a:t>
            </a:r>
          </a:p>
          <a:p>
            <a:pPr algn="ctr"/>
            <a:endParaRPr lang="de-AT" sz="2400" dirty="0" smtClean="0"/>
          </a:p>
          <a:p>
            <a:pPr algn="ctr"/>
            <a:r>
              <a:rPr lang="de-AT" sz="2800" b="1" dirty="0" smtClean="0"/>
              <a:t>Mona Attar</a:t>
            </a:r>
            <a:endParaRPr lang="de-AT" sz="2800" b="1" dirty="0"/>
          </a:p>
        </p:txBody>
      </p:sp>
    </p:spTree>
    <p:extLst>
      <p:ext uri="{BB962C8B-B14F-4D97-AF65-F5344CB8AC3E}">
        <p14:creationId xmlns:p14="http://schemas.microsoft.com/office/powerpoint/2010/main" val="3293662770"/>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 descr="D:\Syrien_Lehrsystem\Syrien_Lehrsystem\75-w450.jpg"/>
          <p:cNvPicPr>
            <a:picLocks noChangeAspect="1" noChangeArrowheads="1"/>
          </p:cNvPicPr>
          <p:nvPr/>
        </p:nvPicPr>
        <p:blipFill>
          <a:blip r:embed="rId2" cstate="print"/>
          <a:srcRect/>
          <a:stretch>
            <a:fillRect/>
          </a:stretch>
        </p:blipFill>
        <p:spPr bwMode="auto">
          <a:xfrm>
            <a:off x="179512" y="548680"/>
            <a:ext cx="4287351" cy="2736304"/>
          </a:xfrm>
          <a:prstGeom prst="rect">
            <a:avLst/>
          </a:prstGeom>
          <a:noFill/>
        </p:spPr>
      </p:pic>
      <p:pic>
        <p:nvPicPr>
          <p:cNvPr id="3" name="Picture 14" descr="D:\Syrien_Lehrsystem\Syrien_Lehrsystem\132848_2011_07_31_19_08_32 - Kopie.jpg"/>
          <p:cNvPicPr>
            <a:picLocks noChangeAspect="1" noChangeArrowheads="1"/>
          </p:cNvPicPr>
          <p:nvPr/>
        </p:nvPicPr>
        <p:blipFill>
          <a:blip r:embed="rId3" cstate="print"/>
          <a:srcRect/>
          <a:stretch>
            <a:fillRect/>
          </a:stretch>
        </p:blipFill>
        <p:spPr bwMode="auto">
          <a:xfrm>
            <a:off x="5004048" y="2852936"/>
            <a:ext cx="2212950" cy="1199834"/>
          </a:xfrm>
          <a:prstGeom prst="rect">
            <a:avLst/>
          </a:prstGeom>
          <a:noFill/>
        </p:spPr>
      </p:pic>
      <p:pic>
        <p:nvPicPr>
          <p:cNvPr id="30722" name="Picture 2" descr="D:\Syrien_Lehrsystem\Syrien_Lehrsystem\77.jpg"/>
          <p:cNvPicPr>
            <a:picLocks noChangeAspect="1" noChangeArrowheads="1"/>
          </p:cNvPicPr>
          <p:nvPr/>
        </p:nvPicPr>
        <p:blipFill>
          <a:blip r:embed="rId4" cstate="print"/>
          <a:srcRect/>
          <a:stretch>
            <a:fillRect/>
          </a:stretch>
        </p:blipFill>
        <p:spPr bwMode="auto">
          <a:xfrm>
            <a:off x="0" y="3645024"/>
            <a:ext cx="4555757" cy="2907608"/>
          </a:xfrm>
          <a:prstGeom prst="rect">
            <a:avLst/>
          </a:prstGeom>
          <a:noFill/>
        </p:spPr>
      </p:pic>
      <p:pic>
        <p:nvPicPr>
          <p:cNvPr id="30723" name="Picture 3" descr="D:\Syrien_Lehrsystem\Syrien_Lehrsystem\132848_2011_07_31_19_08_32.image1.jpg"/>
          <p:cNvPicPr>
            <a:picLocks noChangeAspect="1" noChangeArrowheads="1"/>
          </p:cNvPicPr>
          <p:nvPr/>
        </p:nvPicPr>
        <p:blipFill>
          <a:blip r:embed="rId5" cstate="print"/>
          <a:srcRect/>
          <a:stretch>
            <a:fillRect/>
          </a:stretch>
        </p:blipFill>
        <p:spPr bwMode="auto">
          <a:xfrm>
            <a:off x="5059488" y="548680"/>
            <a:ext cx="4084512" cy="2304016"/>
          </a:xfrm>
          <a:prstGeom prst="rect">
            <a:avLst/>
          </a:prstGeom>
          <a:noFill/>
        </p:spPr>
      </p:pic>
      <p:sp>
        <p:nvSpPr>
          <p:cNvPr id="6" name="Textfeld 5"/>
          <p:cNvSpPr txBox="1"/>
          <p:nvPr/>
        </p:nvSpPr>
        <p:spPr>
          <a:xfrm>
            <a:off x="2483769" y="0"/>
            <a:ext cx="4464496" cy="584775"/>
          </a:xfrm>
          <a:prstGeom prst="rect">
            <a:avLst/>
          </a:prstGeom>
          <a:noFill/>
        </p:spPr>
        <p:txBody>
          <a:bodyPr wrap="square" rtlCol="0">
            <a:spAutoFit/>
          </a:bodyPr>
          <a:lstStyle/>
          <a:p>
            <a:pPr algn="ctr"/>
            <a:r>
              <a:rPr lang="de-AT" b="1" dirty="0" smtClean="0"/>
              <a:t>Alte Schulen in Damaskus</a:t>
            </a:r>
          </a:p>
          <a:p>
            <a:pPr algn="ctr"/>
            <a:r>
              <a:rPr lang="de-AT" sz="1400" dirty="0" smtClean="0"/>
              <a:t>Über 100 bereits Anfang des 10 Jahrhunderts </a:t>
            </a:r>
            <a:endParaRPr lang="de-AT" sz="1400" dirty="0"/>
          </a:p>
        </p:txBody>
      </p:sp>
      <p:pic>
        <p:nvPicPr>
          <p:cNvPr id="18434" name="Picture 2" descr="المدرسة النورية"/>
          <p:cNvPicPr>
            <a:picLocks noChangeAspect="1" noChangeArrowheads="1"/>
          </p:cNvPicPr>
          <p:nvPr/>
        </p:nvPicPr>
        <p:blipFill>
          <a:blip r:embed="rId6" cstate="print"/>
          <a:srcRect/>
          <a:stretch>
            <a:fillRect/>
          </a:stretch>
        </p:blipFill>
        <p:spPr bwMode="auto">
          <a:xfrm>
            <a:off x="4827679" y="4149080"/>
            <a:ext cx="4316321" cy="2376264"/>
          </a:xfrm>
          <a:prstGeom prst="rect">
            <a:avLst/>
          </a:prstGeom>
          <a:noFill/>
        </p:spPr>
      </p:pic>
      <p:sp>
        <p:nvSpPr>
          <p:cNvPr id="8" name="Textfeld 7"/>
          <p:cNvSpPr txBox="1"/>
          <p:nvPr/>
        </p:nvSpPr>
        <p:spPr>
          <a:xfrm>
            <a:off x="467544" y="3284984"/>
            <a:ext cx="1368152" cy="338554"/>
          </a:xfrm>
          <a:prstGeom prst="rect">
            <a:avLst/>
          </a:prstGeom>
          <a:noFill/>
        </p:spPr>
        <p:txBody>
          <a:bodyPr wrap="square" rtlCol="0">
            <a:spAutoFit/>
          </a:bodyPr>
          <a:lstStyle/>
          <a:p>
            <a:r>
              <a:rPr lang="de-AT" sz="1600" dirty="0" err="1" smtClean="0"/>
              <a:t>Adlieh</a:t>
            </a:r>
            <a:r>
              <a:rPr lang="de-AT" sz="1600" dirty="0" smtClean="0"/>
              <a:t> </a:t>
            </a:r>
            <a:r>
              <a:rPr lang="de-AT" sz="1400" dirty="0" smtClean="0"/>
              <a:t>1215</a:t>
            </a:r>
            <a:r>
              <a:rPr lang="de-AT" sz="1600" dirty="0" smtClean="0"/>
              <a:t> </a:t>
            </a:r>
            <a:endParaRPr lang="de-AT" sz="1600" dirty="0"/>
          </a:p>
        </p:txBody>
      </p:sp>
      <p:sp>
        <p:nvSpPr>
          <p:cNvPr id="9" name="Textfeld 8"/>
          <p:cNvSpPr txBox="1"/>
          <p:nvPr/>
        </p:nvSpPr>
        <p:spPr>
          <a:xfrm>
            <a:off x="6444208" y="6381328"/>
            <a:ext cx="1183337" cy="307777"/>
          </a:xfrm>
          <a:prstGeom prst="rect">
            <a:avLst/>
          </a:prstGeom>
          <a:noFill/>
        </p:spPr>
        <p:txBody>
          <a:bodyPr wrap="none" rtlCol="0">
            <a:spAutoFit/>
          </a:bodyPr>
          <a:lstStyle/>
          <a:p>
            <a:r>
              <a:rPr lang="de-AT" sz="1400" dirty="0" err="1" smtClean="0"/>
              <a:t>Nourieh</a:t>
            </a:r>
            <a:r>
              <a:rPr lang="de-AT" sz="1400" dirty="0" smtClean="0"/>
              <a:t> 1172</a:t>
            </a:r>
            <a:endParaRPr lang="de-AT" sz="1400" dirty="0"/>
          </a:p>
        </p:txBody>
      </p:sp>
      <p:sp>
        <p:nvSpPr>
          <p:cNvPr id="11" name="Textfeld 10"/>
          <p:cNvSpPr txBox="1"/>
          <p:nvPr/>
        </p:nvSpPr>
        <p:spPr>
          <a:xfrm>
            <a:off x="7244502" y="2852936"/>
            <a:ext cx="1899498" cy="307777"/>
          </a:xfrm>
          <a:prstGeom prst="rect">
            <a:avLst/>
          </a:prstGeom>
          <a:noFill/>
        </p:spPr>
        <p:txBody>
          <a:bodyPr wrap="square" rtlCol="0">
            <a:spAutoFit/>
          </a:bodyPr>
          <a:lstStyle/>
          <a:p>
            <a:r>
              <a:rPr lang="de-AT" sz="1400" dirty="0" err="1" smtClean="0"/>
              <a:t>Jakmakieh</a:t>
            </a:r>
            <a:r>
              <a:rPr lang="de-AT" sz="1400" dirty="0" smtClean="0"/>
              <a:t> 1421</a:t>
            </a:r>
            <a:endParaRPr lang="de-AT" sz="1400" dirty="0"/>
          </a:p>
        </p:txBody>
      </p:sp>
      <p:sp>
        <p:nvSpPr>
          <p:cNvPr id="12" name="Textfeld 11"/>
          <p:cNvSpPr txBox="1"/>
          <p:nvPr/>
        </p:nvSpPr>
        <p:spPr>
          <a:xfrm>
            <a:off x="179512" y="6488668"/>
            <a:ext cx="2534668" cy="307777"/>
          </a:xfrm>
          <a:prstGeom prst="rect">
            <a:avLst/>
          </a:prstGeom>
          <a:noFill/>
        </p:spPr>
        <p:txBody>
          <a:bodyPr wrap="none" rtlCol="0">
            <a:spAutoFit/>
          </a:bodyPr>
          <a:lstStyle/>
          <a:p>
            <a:r>
              <a:rPr lang="de-AT" sz="1400" dirty="0" err="1" smtClean="0"/>
              <a:t>Dakhourieh</a:t>
            </a:r>
            <a:r>
              <a:rPr lang="de-AT" sz="1400" dirty="0" smtClean="0"/>
              <a:t> Medizinschule 1224</a:t>
            </a:r>
            <a:endParaRPr lang="de-AT"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619672" y="5625344"/>
            <a:ext cx="2880000" cy="900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Kindergarten</a:t>
            </a:r>
          </a:p>
          <a:p>
            <a:pPr algn="ctr"/>
            <a:r>
              <a:rPr lang="de-AT" dirty="0" smtClean="0">
                <a:solidFill>
                  <a:schemeClr val="tx1"/>
                </a:solidFill>
              </a:rPr>
              <a:t>2 + 1 </a:t>
            </a:r>
            <a:endParaRPr lang="de-AT" dirty="0">
              <a:solidFill>
                <a:schemeClr val="tx1"/>
              </a:solidFill>
            </a:endParaRPr>
          </a:p>
        </p:txBody>
      </p:sp>
      <p:sp>
        <p:nvSpPr>
          <p:cNvPr id="3" name="Abgerundetes Rechteck 2"/>
          <p:cNvSpPr/>
          <p:nvPr/>
        </p:nvSpPr>
        <p:spPr>
          <a:xfrm>
            <a:off x="1619992" y="4509120"/>
            <a:ext cx="2880000" cy="9000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Grundschule </a:t>
            </a:r>
          </a:p>
          <a:p>
            <a:pPr algn="ctr"/>
            <a:r>
              <a:rPr lang="de-AT" dirty="0" smtClean="0">
                <a:solidFill>
                  <a:schemeClr val="tx1"/>
                </a:solidFill>
              </a:rPr>
              <a:t>6 Jahre (Pflicht)</a:t>
            </a:r>
            <a:endParaRPr lang="de-AT" dirty="0">
              <a:solidFill>
                <a:schemeClr val="tx1"/>
              </a:solidFill>
            </a:endParaRPr>
          </a:p>
        </p:txBody>
      </p:sp>
      <p:sp>
        <p:nvSpPr>
          <p:cNvPr id="4" name="Abgerundetes Rechteck 3"/>
          <p:cNvSpPr/>
          <p:nvPr/>
        </p:nvSpPr>
        <p:spPr>
          <a:xfrm>
            <a:off x="1619672" y="3212976"/>
            <a:ext cx="2880320" cy="9000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Mittelschule</a:t>
            </a:r>
          </a:p>
          <a:p>
            <a:pPr algn="ctr"/>
            <a:r>
              <a:rPr lang="de-AT" dirty="0" smtClean="0">
                <a:solidFill>
                  <a:schemeClr val="tx1"/>
                </a:solidFill>
              </a:rPr>
              <a:t>3 Jahre</a:t>
            </a:r>
            <a:endParaRPr lang="de-AT" dirty="0">
              <a:solidFill>
                <a:schemeClr val="tx1"/>
              </a:solidFill>
            </a:endParaRPr>
          </a:p>
        </p:txBody>
      </p:sp>
      <p:sp>
        <p:nvSpPr>
          <p:cNvPr id="5" name="Abgerundetes Rechteck 4"/>
          <p:cNvSpPr/>
          <p:nvPr/>
        </p:nvSpPr>
        <p:spPr>
          <a:xfrm>
            <a:off x="5673824" y="3140968"/>
            <a:ext cx="2858616" cy="1656184"/>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Fremdsprache:</a:t>
            </a:r>
          </a:p>
          <a:p>
            <a:pPr algn="ctr"/>
            <a:r>
              <a:rPr lang="de-AT" dirty="0" smtClean="0">
                <a:solidFill>
                  <a:schemeClr val="tx1"/>
                </a:solidFill>
              </a:rPr>
              <a:t>Englisch</a:t>
            </a:r>
          </a:p>
          <a:p>
            <a:pPr algn="ctr"/>
            <a:r>
              <a:rPr lang="de-AT" dirty="0" smtClean="0">
                <a:solidFill>
                  <a:schemeClr val="tx1"/>
                </a:solidFill>
              </a:rPr>
              <a:t>Französisch</a:t>
            </a:r>
          </a:p>
          <a:p>
            <a:pPr algn="ctr"/>
            <a:r>
              <a:rPr lang="de-AT" dirty="0" smtClean="0">
                <a:solidFill>
                  <a:schemeClr val="tx1"/>
                </a:solidFill>
              </a:rPr>
              <a:t>Deutsch</a:t>
            </a:r>
          </a:p>
          <a:p>
            <a:pPr algn="ctr"/>
            <a:r>
              <a:rPr lang="de-AT" dirty="0" smtClean="0">
                <a:solidFill>
                  <a:schemeClr val="tx1"/>
                </a:solidFill>
              </a:rPr>
              <a:t>Russisch</a:t>
            </a:r>
            <a:endParaRPr lang="de-AT" dirty="0">
              <a:solidFill>
                <a:schemeClr val="tx1"/>
              </a:solidFill>
            </a:endParaRPr>
          </a:p>
        </p:txBody>
      </p:sp>
      <p:sp>
        <p:nvSpPr>
          <p:cNvPr id="6" name="Abgerundetes Rechteck 5"/>
          <p:cNvSpPr/>
          <p:nvPr/>
        </p:nvSpPr>
        <p:spPr>
          <a:xfrm>
            <a:off x="683568" y="1484784"/>
            <a:ext cx="2340000" cy="10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Naturwissenschaftlich</a:t>
            </a:r>
            <a:endParaRPr lang="de-AT" dirty="0"/>
          </a:p>
        </p:txBody>
      </p:sp>
      <p:sp>
        <p:nvSpPr>
          <p:cNvPr id="7" name="Abgerundetes Rechteck 6"/>
          <p:cNvSpPr/>
          <p:nvPr/>
        </p:nvSpPr>
        <p:spPr>
          <a:xfrm>
            <a:off x="3347864" y="1484784"/>
            <a:ext cx="2340000" cy="10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Literarisch Geisteswissenschaft-</a:t>
            </a:r>
            <a:r>
              <a:rPr lang="de-AT" dirty="0" err="1" smtClean="0"/>
              <a:t>lich</a:t>
            </a:r>
            <a:endParaRPr lang="de-AT" dirty="0"/>
          </a:p>
        </p:txBody>
      </p:sp>
      <p:sp>
        <p:nvSpPr>
          <p:cNvPr id="8" name="Abgerundetes Rechteck 7"/>
          <p:cNvSpPr/>
          <p:nvPr/>
        </p:nvSpPr>
        <p:spPr>
          <a:xfrm>
            <a:off x="5940152" y="1484784"/>
            <a:ext cx="2340000" cy="10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Verschiedene </a:t>
            </a:r>
          </a:p>
          <a:p>
            <a:pPr algn="ctr"/>
            <a:r>
              <a:rPr lang="de-AT" dirty="0" smtClean="0"/>
              <a:t>Fach- und technische Schulen</a:t>
            </a:r>
            <a:endParaRPr lang="de-AT" dirty="0"/>
          </a:p>
        </p:txBody>
      </p:sp>
      <p:sp>
        <p:nvSpPr>
          <p:cNvPr id="9" name="Abgerundetes Rechteck 8"/>
          <p:cNvSpPr/>
          <p:nvPr/>
        </p:nvSpPr>
        <p:spPr>
          <a:xfrm>
            <a:off x="3491880" y="404664"/>
            <a:ext cx="2016224" cy="6263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Abitur (</a:t>
            </a:r>
            <a:r>
              <a:rPr lang="de-AT" dirty="0" err="1" smtClean="0">
                <a:solidFill>
                  <a:schemeClr val="tx1"/>
                </a:solidFill>
              </a:rPr>
              <a:t>Matura</a:t>
            </a:r>
            <a:r>
              <a:rPr lang="de-AT" dirty="0" smtClean="0">
                <a:solidFill>
                  <a:schemeClr val="tx1"/>
                </a:solidFill>
              </a:rPr>
              <a:t>)</a:t>
            </a:r>
            <a:endParaRPr lang="de-AT" dirty="0">
              <a:solidFill>
                <a:schemeClr val="tx1"/>
              </a:solidFill>
            </a:endParaRPr>
          </a:p>
        </p:txBody>
      </p:sp>
      <p:cxnSp>
        <p:nvCxnSpPr>
          <p:cNvPr id="13" name="Gewinkelte Verbindung 12"/>
          <p:cNvCxnSpPr>
            <a:stCxn id="4" idx="0"/>
            <a:endCxn id="6" idx="2"/>
          </p:cNvCxnSpPr>
          <p:nvPr/>
        </p:nvCxnSpPr>
        <p:spPr>
          <a:xfrm rot="16200000" flipV="1">
            <a:off x="2123604" y="2276748"/>
            <a:ext cx="666192" cy="1206264"/>
          </a:xfrm>
          <a:prstGeom prst="bentConnector3">
            <a:avLst>
              <a:gd name="adj1" fmla="val 50000"/>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Gewinkelte Verbindung 15"/>
          <p:cNvCxnSpPr>
            <a:stCxn id="4" idx="0"/>
            <a:endCxn id="7" idx="2"/>
          </p:cNvCxnSpPr>
          <p:nvPr/>
        </p:nvCxnSpPr>
        <p:spPr>
          <a:xfrm rot="5400000" flipH="1" flipV="1">
            <a:off x="3455752" y="2150864"/>
            <a:ext cx="666192" cy="1458032"/>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Gewinkelte Verbindung 17"/>
          <p:cNvCxnSpPr>
            <a:stCxn id="4" idx="0"/>
            <a:endCxn id="8" idx="2"/>
          </p:cNvCxnSpPr>
          <p:nvPr/>
        </p:nvCxnSpPr>
        <p:spPr>
          <a:xfrm rot="5400000" flipH="1" flipV="1">
            <a:off x="4751896" y="854720"/>
            <a:ext cx="666192" cy="4050320"/>
          </a:xfrm>
          <a:prstGeom prst="bentConnector3">
            <a:avLst>
              <a:gd name="adj1" fmla="val 50000"/>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3" idx="0"/>
            <a:endCxn id="4" idx="2"/>
          </p:cNvCxnSpPr>
          <p:nvPr/>
        </p:nvCxnSpPr>
        <p:spPr>
          <a:xfrm flipH="1" flipV="1">
            <a:off x="3059832" y="4112976"/>
            <a:ext cx="160" cy="39614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Gewinkelte Verbindung 21"/>
          <p:cNvCxnSpPr>
            <a:stCxn id="2" idx="0"/>
            <a:endCxn id="3" idx="2"/>
          </p:cNvCxnSpPr>
          <p:nvPr/>
        </p:nvCxnSpPr>
        <p:spPr>
          <a:xfrm rot="5400000" flipH="1" flipV="1">
            <a:off x="2951720" y="5517072"/>
            <a:ext cx="216224" cy="32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Pfeil nach links und rechts 23"/>
          <p:cNvSpPr/>
          <p:nvPr/>
        </p:nvSpPr>
        <p:spPr>
          <a:xfrm>
            <a:off x="4644008" y="3501008"/>
            <a:ext cx="86409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cxnSp>
        <p:nvCxnSpPr>
          <p:cNvPr id="26" name="Form 25"/>
          <p:cNvCxnSpPr>
            <a:stCxn id="6" idx="0"/>
            <a:endCxn id="9" idx="1"/>
          </p:cNvCxnSpPr>
          <p:nvPr/>
        </p:nvCxnSpPr>
        <p:spPr>
          <a:xfrm rot="5400000" flipH="1" flipV="1">
            <a:off x="2289256" y="282160"/>
            <a:ext cx="766936" cy="1638312"/>
          </a:xfrm>
          <a:prstGeom prst="bent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Form 27"/>
          <p:cNvCxnSpPr>
            <a:stCxn id="8" idx="0"/>
            <a:endCxn id="9" idx="3"/>
          </p:cNvCxnSpPr>
          <p:nvPr/>
        </p:nvCxnSpPr>
        <p:spPr>
          <a:xfrm rot="16200000" flipV="1">
            <a:off x="5925660" y="300292"/>
            <a:ext cx="766936" cy="1602048"/>
          </a:xfrm>
          <a:prstGeom prst="bentConnector2">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a:stCxn id="7" idx="0"/>
            <a:endCxn id="9" idx="2"/>
          </p:cNvCxnSpPr>
          <p:nvPr/>
        </p:nvCxnSpPr>
        <p:spPr>
          <a:xfrm flipH="1" flipV="1">
            <a:off x="4499992" y="1031032"/>
            <a:ext cx="17872" cy="45375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6732240" y="6309320"/>
            <a:ext cx="2160240" cy="369332"/>
          </a:xfrm>
          <a:prstGeom prst="rect">
            <a:avLst/>
          </a:prstGeom>
          <a:noFill/>
        </p:spPr>
        <p:txBody>
          <a:bodyPr wrap="square" rtlCol="0">
            <a:spAutoFit/>
          </a:bodyPr>
          <a:lstStyle/>
          <a:p>
            <a:pPr algn="r"/>
            <a:r>
              <a:rPr lang="de-AT" dirty="0" smtClean="0"/>
              <a:t>Bis 2001</a:t>
            </a:r>
            <a:endParaRPr lang="de-AT" dirty="0"/>
          </a:p>
        </p:txBody>
      </p:sp>
      <p:sp>
        <p:nvSpPr>
          <p:cNvPr id="21" name="Textfeld 20"/>
          <p:cNvSpPr txBox="1"/>
          <p:nvPr/>
        </p:nvSpPr>
        <p:spPr>
          <a:xfrm>
            <a:off x="3203848" y="4149080"/>
            <a:ext cx="1080120" cy="369332"/>
          </a:xfrm>
          <a:prstGeom prst="rect">
            <a:avLst/>
          </a:prstGeom>
          <a:noFill/>
        </p:spPr>
        <p:txBody>
          <a:bodyPr wrap="square" rtlCol="0">
            <a:spAutoFit/>
          </a:bodyPr>
          <a:lstStyle/>
          <a:p>
            <a:r>
              <a:rPr lang="de-AT" dirty="0" smtClean="0"/>
              <a:t>Ca. 92 %</a:t>
            </a:r>
            <a:endParaRPr lang="de-AT" dirty="0"/>
          </a:p>
        </p:txBody>
      </p:sp>
      <p:sp>
        <p:nvSpPr>
          <p:cNvPr id="25" name="Textfeld 24"/>
          <p:cNvSpPr txBox="1"/>
          <p:nvPr/>
        </p:nvSpPr>
        <p:spPr>
          <a:xfrm>
            <a:off x="3203848" y="2924944"/>
            <a:ext cx="1008112" cy="369332"/>
          </a:xfrm>
          <a:prstGeom prst="rect">
            <a:avLst/>
          </a:prstGeom>
          <a:noFill/>
        </p:spPr>
        <p:txBody>
          <a:bodyPr wrap="square" rtlCol="0">
            <a:spAutoFit/>
          </a:bodyPr>
          <a:lstStyle/>
          <a:p>
            <a:r>
              <a:rPr lang="de-AT" dirty="0" smtClean="0"/>
              <a:t>Ca. 80%</a:t>
            </a:r>
            <a:endParaRPr lang="de-AT" dirty="0"/>
          </a:p>
        </p:txBody>
      </p:sp>
      <p:sp>
        <p:nvSpPr>
          <p:cNvPr id="23" name="Textfeld 22"/>
          <p:cNvSpPr txBox="1"/>
          <p:nvPr/>
        </p:nvSpPr>
        <p:spPr>
          <a:xfrm>
            <a:off x="6300192" y="5733256"/>
            <a:ext cx="2232248" cy="369332"/>
          </a:xfrm>
          <a:prstGeom prst="rect">
            <a:avLst/>
          </a:prstGeom>
          <a:solidFill>
            <a:srgbClr val="FF0000"/>
          </a:solidFill>
        </p:spPr>
        <p:txBody>
          <a:bodyPr wrap="square" rtlCol="0">
            <a:spAutoFit/>
          </a:bodyPr>
          <a:lstStyle/>
          <a:p>
            <a:r>
              <a:rPr lang="de-AT" dirty="0" smtClean="0"/>
              <a:t>3 Zentralprüfungen</a:t>
            </a:r>
            <a:endParaRPr lang="de-AT" dirty="0"/>
          </a:p>
        </p:txBody>
      </p:sp>
      <p:sp>
        <p:nvSpPr>
          <p:cNvPr id="27" name="Textfeld 26"/>
          <p:cNvSpPr txBox="1"/>
          <p:nvPr/>
        </p:nvSpPr>
        <p:spPr>
          <a:xfrm>
            <a:off x="0" y="188640"/>
            <a:ext cx="1008112" cy="5909310"/>
          </a:xfrm>
          <a:prstGeom prst="rect">
            <a:avLst/>
          </a:prstGeom>
          <a:noFill/>
        </p:spPr>
        <p:txBody>
          <a:bodyPr wrap="square" rtlCol="0">
            <a:spAutoFit/>
          </a:bodyPr>
          <a:lstStyle/>
          <a:p>
            <a:r>
              <a:rPr lang="de-AT" b="1" dirty="0" smtClean="0"/>
              <a:t>Alter</a:t>
            </a:r>
            <a:r>
              <a:rPr lang="de-AT" dirty="0" smtClean="0"/>
              <a:t> </a:t>
            </a:r>
          </a:p>
          <a:p>
            <a:r>
              <a:rPr lang="de-AT" dirty="0" smtClean="0"/>
              <a:t>18 J</a:t>
            </a:r>
          </a:p>
          <a:p>
            <a:endParaRPr lang="de-AT" dirty="0" smtClean="0"/>
          </a:p>
          <a:p>
            <a:endParaRPr lang="de-AT" dirty="0" smtClean="0"/>
          </a:p>
          <a:p>
            <a:endParaRPr lang="de-AT" dirty="0" smtClean="0"/>
          </a:p>
          <a:p>
            <a:endParaRPr lang="de-AT" dirty="0" smtClean="0"/>
          </a:p>
          <a:p>
            <a:endParaRPr lang="de-AT" dirty="0" smtClean="0"/>
          </a:p>
          <a:p>
            <a:endParaRPr lang="de-AT" dirty="0" smtClean="0"/>
          </a:p>
          <a:p>
            <a:endParaRPr lang="de-AT" dirty="0" smtClean="0"/>
          </a:p>
          <a:p>
            <a:r>
              <a:rPr lang="de-AT" dirty="0" smtClean="0"/>
              <a:t>15 J</a:t>
            </a:r>
          </a:p>
          <a:p>
            <a:endParaRPr lang="de-AT" dirty="0" smtClean="0"/>
          </a:p>
          <a:p>
            <a:endParaRPr lang="de-AT" dirty="0" smtClean="0"/>
          </a:p>
          <a:p>
            <a:r>
              <a:rPr lang="de-AT" dirty="0" smtClean="0"/>
              <a:t>12 – 15 J</a:t>
            </a:r>
          </a:p>
          <a:p>
            <a:endParaRPr lang="de-AT" dirty="0" smtClean="0"/>
          </a:p>
          <a:p>
            <a:endParaRPr lang="de-AT" dirty="0" smtClean="0"/>
          </a:p>
          <a:p>
            <a:endParaRPr lang="de-AT" dirty="0" smtClean="0"/>
          </a:p>
          <a:p>
            <a:r>
              <a:rPr lang="de-AT" dirty="0" smtClean="0"/>
              <a:t>6 – 11 J</a:t>
            </a:r>
          </a:p>
          <a:p>
            <a:endParaRPr lang="de-AT" dirty="0" smtClean="0"/>
          </a:p>
          <a:p>
            <a:endParaRPr lang="de-AT" dirty="0" smtClean="0"/>
          </a:p>
          <a:p>
            <a:endParaRPr lang="de-AT" dirty="0" smtClean="0"/>
          </a:p>
          <a:p>
            <a:r>
              <a:rPr lang="de-AT" dirty="0" smtClean="0"/>
              <a:t>3 – 5 J</a:t>
            </a:r>
            <a:endParaRPr lang="de-AT" dirty="0"/>
          </a:p>
        </p:txBody>
      </p:sp>
      <p:sp>
        <p:nvSpPr>
          <p:cNvPr id="29" name="Ellipse 28"/>
          <p:cNvSpPr/>
          <p:nvPr/>
        </p:nvSpPr>
        <p:spPr>
          <a:xfrm>
            <a:off x="2843808" y="4365104"/>
            <a:ext cx="410344" cy="2880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1" name="Ellipse 30"/>
          <p:cNvSpPr/>
          <p:nvPr/>
        </p:nvSpPr>
        <p:spPr>
          <a:xfrm>
            <a:off x="2843808" y="3068960"/>
            <a:ext cx="410344" cy="2880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2" name="Ellipse 31"/>
          <p:cNvSpPr/>
          <p:nvPr/>
        </p:nvSpPr>
        <p:spPr>
          <a:xfrm>
            <a:off x="4283968" y="908720"/>
            <a:ext cx="410344" cy="2880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619672" y="5193296"/>
            <a:ext cx="2880000" cy="900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Kindergarten</a:t>
            </a:r>
          </a:p>
          <a:p>
            <a:pPr algn="ctr"/>
            <a:r>
              <a:rPr lang="de-AT" dirty="0" smtClean="0">
                <a:solidFill>
                  <a:schemeClr val="tx1"/>
                </a:solidFill>
              </a:rPr>
              <a:t>2 + 1 </a:t>
            </a:r>
            <a:endParaRPr lang="de-AT" dirty="0">
              <a:solidFill>
                <a:schemeClr val="tx1"/>
              </a:solidFill>
            </a:endParaRPr>
          </a:p>
        </p:txBody>
      </p:sp>
      <p:sp>
        <p:nvSpPr>
          <p:cNvPr id="4" name="Abgerundetes Rechteck 3"/>
          <p:cNvSpPr/>
          <p:nvPr/>
        </p:nvSpPr>
        <p:spPr>
          <a:xfrm>
            <a:off x="1619672" y="3717032"/>
            <a:ext cx="2880320" cy="9000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Grundschule</a:t>
            </a:r>
          </a:p>
          <a:p>
            <a:pPr algn="ctr"/>
            <a:r>
              <a:rPr lang="de-AT" dirty="0" smtClean="0">
                <a:solidFill>
                  <a:schemeClr val="tx1"/>
                </a:solidFill>
              </a:rPr>
              <a:t>9 Jahre (Pflicht)</a:t>
            </a:r>
            <a:endParaRPr lang="de-AT" dirty="0">
              <a:solidFill>
                <a:schemeClr val="tx1"/>
              </a:solidFill>
            </a:endParaRPr>
          </a:p>
        </p:txBody>
      </p:sp>
      <p:sp>
        <p:nvSpPr>
          <p:cNvPr id="5" name="Abgerundetes Rechteck 4"/>
          <p:cNvSpPr/>
          <p:nvPr/>
        </p:nvSpPr>
        <p:spPr>
          <a:xfrm>
            <a:off x="5673824" y="3645024"/>
            <a:ext cx="2858616" cy="144016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Fremdsprache </a:t>
            </a:r>
          </a:p>
          <a:p>
            <a:pPr algn="ctr"/>
            <a:r>
              <a:rPr lang="de-AT" dirty="0" smtClean="0">
                <a:solidFill>
                  <a:schemeClr val="tx1"/>
                </a:solidFill>
              </a:rPr>
              <a:t>1 - ab 5 Schuljahr</a:t>
            </a:r>
          </a:p>
          <a:p>
            <a:pPr algn="ctr"/>
            <a:r>
              <a:rPr lang="de-AT" dirty="0" smtClean="0">
                <a:solidFill>
                  <a:schemeClr val="tx1"/>
                </a:solidFill>
              </a:rPr>
              <a:t>2 – ab 10 Schuljahr</a:t>
            </a:r>
          </a:p>
        </p:txBody>
      </p:sp>
      <p:sp>
        <p:nvSpPr>
          <p:cNvPr id="6" name="Abgerundetes Rechteck 5"/>
          <p:cNvSpPr/>
          <p:nvPr/>
        </p:nvSpPr>
        <p:spPr>
          <a:xfrm>
            <a:off x="683568" y="1484784"/>
            <a:ext cx="2340000" cy="10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Naturwissenschaftlich</a:t>
            </a:r>
            <a:endParaRPr lang="de-AT" dirty="0"/>
          </a:p>
        </p:txBody>
      </p:sp>
      <p:sp>
        <p:nvSpPr>
          <p:cNvPr id="7" name="Abgerundetes Rechteck 6"/>
          <p:cNvSpPr/>
          <p:nvPr/>
        </p:nvSpPr>
        <p:spPr>
          <a:xfrm>
            <a:off x="3347864" y="1484784"/>
            <a:ext cx="2340000" cy="10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Literarisch Geisteswissenschaft-</a:t>
            </a:r>
            <a:r>
              <a:rPr lang="de-AT" dirty="0" err="1" smtClean="0"/>
              <a:t>lich</a:t>
            </a:r>
            <a:endParaRPr lang="de-AT" dirty="0"/>
          </a:p>
        </p:txBody>
      </p:sp>
      <p:sp>
        <p:nvSpPr>
          <p:cNvPr id="8" name="Abgerundetes Rechteck 7"/>
          <p:cNvSpPr/>
          <p:nvPr/>
        </p:nvSpPr>
        <p:spPr>
          <a:xfrm>
            <a:off x="5940152" y="1484784"/>
            <a:ext cx="2340000" cy="10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t>Verschiedene </a:t>
            </a:r>
          </a:p>
          <a:p>
            <a:pPr algn="ctr"/>
            <a:r>
              <a:rPr lang="de-AT" dirty="0" smtClean="0"/>
              <a:t>Fach- und technische Schulen</a:t>
            </a:r>
            <a:endParaRPr lang="de-AT" dirty="0"/>
          </a:p>
        </p:txBody>
      </p:sp>
      <p:sp>
        <p:nvSpPr>
          <p:cNvPr id="9" name="Abgerundetes Rechteck 8"/>
          <p:cNvSpPr/>
          <p:nvPr/>
        </p:nvSpPr>
        <p:spPr>
          <a:xfrm>
            <a:off x="3491880" y="404664"/>
            <a:ext cx="2016224" cy="6263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smtClean="0">
                <a:solidFill>
                  <a:schemeClr val="tx1"/>
                </a:solidFill>
              </a:rPr>
              <a:t>Abitur (</a:t>
            </a:r>
            <a:r>
              <a:rPr lang="de-AT" dirty="0" err="1" smtClean="0">
                <a:solidFill>
                  <a:schemeClr val="tx1"/>
                </a:solidFill>
              </a:rPr>
              <a:t>Matura</a:t>
            </a:r>
            <a:r>
              <a:rPr lang="de-AT" dirty="0" smtClean="0">
                <a:solidFill>
                  <a:schemeClr val="tx1"/>
                </a:solidFill>
              </a:rPr>
              <a:t>)</a:t>
            </a:r>
            <a:endParaRPr lang="de-AT" dirty="0">
              <a:solidFill>
                <a:schemeClr val="tx1"/>
              </a:solidFill>
            </a:endParaRPr>
          </a:p>
        </p:txBody>
      </p:sp>
      <p:cxnSp>
        <p:nvCxnSpPr>
          <p:cNvPr id="13" name="Gewinkelte Verbindung 12"/>
          <p:cNvCxnSpPr>
            <a:stCxn id="4" idx="0"/>
            <a:endCxn id="6" idx="2"/>
          </p:cNvCxnSpPr>
          <p:nvPr/>
        </p:nvCxnSpPr>
        <p:spPr>
          <a:xfrm rot="16200000" flipV="1">
            <a:off x="1871576" y="2528776"/>
            <a:ext cx="1170248" cy="1206264"/>
          </a:xfrm>
          <a:prstGeom prst="bentConnector3">
            <a:avLst>
              <a:gd name="adj1" fmla="val 50000"/>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6" name="Gewinkelte Verbindung 15"/>
          <p:cNvCxnSpPr>
            <a:stCxn id="4" idx="0"/>
            <a:endCxn id="7" idx="2"/>
          </p:cNvCxnSpPr>
          <p:nvPr/>
        </p:nvCxnSpPr>
        <p:spPr>
          <a:xfrm rot="5400000" flipH="1" flipV="1">
            <a:off x="3203724" y="2402892"/>
            <a:ext cx="1170248" cy="145803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Gewinkelte Verbindung 17"/>
          <p:cNvCxnSpPr>
            <a:stCxn id="4" idx="0"/>
            <a:endCxn id="8" idx="2"/>
          </p:cNvCxnSpPr>
          <p:nvPr/>
        </p:nvCxnSpPr>
        <p:spPr>
          <a:xfrm rot="5400000" flipH="1" flipV="1">
            <a:off x="4499868" y="1106748"/>
            <a:ext cx="1170248" cy="405032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2" idx="0"/>
            <a:endCxn id="4" idx="2"/>
          </p:cNvCxnSpPr>
          <p:nvPr/>
        </p:nvCxnSpPr>
        <p:spPr>
          <a:xfrm flipV="1">
            <a:off x="3059672" y="4617032"/>
            <a:ext cx="160" cy="576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Form 25"/>
          <p:cNvCxnSpPr>
            <a:stCxn id="6" idx="0"/>
            <a:endCxn id="9" idx="1"/>
          </p:cNvCxnSpPr>
          <p:nvPr/>
        </p:nvCxnSpPr>
        <p:spPr>
          <a:xfrm rot="5400000" flipH="1" flipV="1">
            <a:off x="2289256" y="282160"/>
            <a:ext cx="766936" cy="163831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Form 27"/>
          <p:cNvCxnSpPr>
            <a:stCxn id="8" idx="0"/>
            <a:endCxn id="9" idx="3"/>
          </p:cNvCxnSpPr>
          <p:nvPr/>
        </p:nvCxnSpPr>
        <p:spPr>
          <a:xfrm rot="16200000" flipV="1">
            <a:off x="5925660" y="300292"/>
            <a:ext cx="766936" cy="160204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a:stCxn id="7" idx="0"/>
            <a:endCxn id="9" idx="2"/>
          </p:cNvCxnSpPr>
          <p:nvPr/>
        </p:nvCxnSpPr>
        <p:spPr>
          <a:xfrm flipH="1" flipV="1">
            <a:off x="4499992" y="1031032"/>
            <a:ext cx="17872" cy="453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6732240" y="6309320"/>
            <a:ext cx="2160240" cy="369332"/>
          </a:xfrm>
          <a:prstGeom prst="rect">
            <a:avLst/>
          </a:prstGeom>
          <a:noFill/>
        </p:spPr>
        <p:txBody>
          <a:bodyPr wrap="square" rtlCol="0">
            <a:spAutoFit/>
          </a:bodyPr>
          <a:lstStyle/>
          <a:p>
            <a:pPr algn="r"/>
            <a:r>
              <a:rPr lang="de-AT" dirty="0" smtClean="0"/>
              <a:t>Ab 2001</a:t>
            </a:r>
            <a:endParaRPr lang="de-AT" dirty="0"/>
          </a:p>
        </p:txBody>
      </p:sp>
      <p:sp>
        <p:nvSpPr>
          <p:cNvPr id="17" name="Textfeld 16"/>
          <p:cNvSpPr txBox="1"/>
          <p:nvPr/>
        </p:nvSpPr>
        <p:spPr>
          <a:xfrm>
            <a:off x="6156176" y="5589240"/>
            <a:ext cx="2232248" cy="369332"/>
          </a:xfrm>
          <a:prstGeom prst="rect">
            <a:avLst/>
          </a:prstGeom>
          <a:solidFill>
            <a:srgbClr val="C00000"/>
          </a:solidFill>
        </p:spPr>
        <p:txBody>
          <a:bodyPr wrap="square" rtlCol="0">
            <a:spAutoFit/>
          </a:bodyPr>
          <a:lstStyle/>
          <a:p>
            <a:r>
              <a:rPr lang="de-AT" dirty="0" smtClean="0"/>
              <a:t>2  Zentralprüfungen</a:t>
            </a:r>
            <a:endParaRPr lang="de-AT" dirty="0"/>
          </a:p>
        </p:txBody>
      </p:sp>
      <p:sp>
        <p:nvSpPr>
          <p:cNvPr id="19" name="Rechteck 18"/>
          <p:cNvSpPr/>
          <p:nvPr/>
        </p:nvSpPr>
        <p:spPr>
          <a:xfrm>
            <a:off x="0" y="260648"/>
            <a:ext cx="1403648" cy="5632311"/>
          </a:xfrm>
          <a:prstGeom prst="rect">
            <a:avLst/>
          </a:prstGeom>
        </p:spPr>
        <p:txBody>
          <a:bodyPr wrap="square">
            <a:spAutoFit/>
          </a:bodyPr>
          <a:lstStyle/>
          <a:p>
            <a:r>
              <a:rPr lang="de-AT" b="1" dirty="0" smtClean="0"/>
              <a:t>Alter</a:t>
            </a:r>
            <a:r>
              <a:rPr lang="de-AT" dirty="0" smtClean="0"/>
              <a:t> </a:t>
            </a:r>
          </a:p>
          <a:p>
            <a:r>
              <a:rPr lang="de-AT" dirty="0" smtClean="0"/>
              <a:t>18 J</a:t>
            </a:r>
          </a:p>
          <a:p>
            <a:endParaRPr lang="de-AT" dirty="0" smtClean="0"/>
          </a:p>
          <a:p>
            <a:endParaRPr lang="de-AT" dirty="0" smtClean="0"/>
          </a:p>
          <a:p>
            <a:endParaRPr lang="de-AT" dirty="0" smtClean="0"/>
          </a:p>
          <a:p>
            <a:endParaRPr lang="de-AT" dirty="0" smtClean="0"/>
          </a:p>
          <a:p>
            <a:endParaRPr lang="de-AT" dirty="0" smtClean="0"/>
          </a:p>
          <a:p>
            <a:endParaRPr lang="de-AT" dirty="0" smtClean="0"/>
          </a:p>
          <a:p>
            <a:endParaRPr lang="de-AT" dirty="0" smtClean="0"/>
          </a:p>
          <a:p>
            <a:endParaRPr lang="de-AT" dirty="0" smtClean="0"/>
          </a:p>
          <a:p>
            <a:r>
              <a:rPr lang="de-AT" dirty="0" smtClean="0"/>
              <a:t>15 J</a:t>
            </a:r>
          </a:p>
          <a:p>
            <a:endParaRPr lang="de-AT" dirty="0" smtClean="0"/>
          </a:p>
          <a:p>
            <a:endParaRPr lang="de-AT" dirty="0" smtClean="0"/>
          </a:p>
          <a:p>
            <a:r>
              <a:rPr lang="de-AT" dirty="0" smtClean="0"/>
              <a:t>6 – 15 J</a:t>
            </a:r>
          </a:p>
          <a:p>
            <a:endParaRPr lang="de-AT" dirty="0" smtClean="0"/>
          </a:p>
          <a:p>
            <a:endParaRPr lang="de-AT" dirty="0" smtClean="0"/>
          </a:p>
          <a:p>
            <a:endParaRPr lang="de-AT" dirty="0" smtClean="0"/>
          </a:p>
          <a:p>
            <a:endParaRPr lang="de-AT" dirty="0" smtClean="0"/>
          </a:p>
          <a:p>
            <a:endParaRPr lang="de-AT" dirty="0" smtClean="0"/>
          </a:p>
          <a:p>
            <a:r>
              <a:rPr lang="de-AT" dirty="0" smtClean="0"/>
              <a:t>3 – 5 J</a:t>
            </a:r>
            <a:endParaRPr lang="de-AT" dirty="0"/>
          </a:p>
        </p:txBody>
      </p:sp>
      <p:sp>
        <p:nvSpPr>
          <p:cNvPr id="21" name="Ellipse 20"/>
          <p:cNvSpPr/>
          <p:nvPr/>
        </p:nvSpPr>
        <p:spPr>
          <a:xfrm>
            <a:off x="2843808" y="3501008"/>
            <a:ext cx="410344" cy="2880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2" name="Ellipse 21"/>
          <p:cNvSpPr/>
          <p:nvPr/>
        </p:nvSpPr>
        <p:spPr>
          <a:xfrm>
            <a:off x="4283968" y="908720"/>
            <a:ext cx="410344" cy="2880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27584" y="893033"/>
            <a:ext cx="4680520" cy="5632311"/>
          </a:xfrm>
          <a:prstGeom prst="rect">
            <a:avLst/>
          </a:prstGeom>
        </p:spPr>
        <p:txBody>
          <a:bodyPr wrap="square">
            <a:spAutoFit/>
          </a:bodyPr>
          <a:lstStyle/>
          <a:p>
            <a:r>
              <a:rPr lang="de-AT" b="1" u="sng" dirty="0" smtClean="0"/>
              <a:t>Naturwissenschaftlicher Zweig:</a:t>
            </a:r>
          </a:p>
          <a:p>
            <a:r>
              <a:rPr lang="de-AT" dirty="0" smtClean="0"/>
              <a:t>Arabisch</a:t>
            </a:r>
          </a:p>
          <a:p>
            <a:r>
              <a:rPr lang="de-AT" dirty="0" smtClean="0"/>
              <a:t>Englisch</a:t>
            </a:r>
          </a:p>
          <a:p>
            <a:r>
              <a:rPr lang="de-AT" dirty="0" smtClean="0"/>
              <a:t>Französisch * oder andere Sprache (kein Latein)</a:t>
            </a:r>
          </a:p>
          <a:p>
            <a:r>
              <a:rPr lang="de-AT" dirty="0" smtClean="0"/>
              <a:t>Nationalkunde</a:t>
            </a:r>
          </a:p>
          <a:p>
            <a:r>
              <a:rPr lang="de-AT" dirty="0" smtClean="0"/>
              <a:t>Mathematik</a:t>
            </a:r>
          </a:p>
          <a:p>
            <a:r>
              <a:rPr lang="de-AT" dirty="0" smtClean="0"/>
              <a:t>Physik</a:t>
            </a:r>
          </a:p>
          <a:p>
            <a:r>
              <a:rPr lang="de-AT" dirty="0" smtClean="0"/>
              <a:t>Chemie</a:t>
            </a:r>
          </a:p>
          <a:p>
            <a:r>
              <a:rPr lang="de-AT" dirty="0" smtClean="0"/>
              <a:t>Biologie</a:t>
            </a:r>
          </a:p>
          <a:p>
            <a:r>
              <a:rPr lang="de-AT" dirty="0" smtClean="0"/>
              <a:t>Religion**</a:t>
            </a:r>
          </a:p>
          <a:p>
            <a:endParaRPr lang="de-AT" dirty="0" smtClean="0"/>
          </a:p>
          <a:p>
            <a:r>
              <a:rPr lang="de-AT" b="1" u="sng" dirty="0" smtClean="0"/>
              <a:t>Literarisch Geisteswissenschaftlicher Zweig:</a:t>
            </a:r>
          </a:p>
          <a:p>
            <a:r>
              <a:rPr lang="de-AT" dirty="0" smtClean="0"/>
              <a:t>Arabisch</a:t>
            </a:r>
          </a:p>
          <a:p>
            <a:r>
              <a:rPr lang="de-AT" dirty="0" smtClean="0"/>
              <a:t>Englisch</a:t>
            </a:r>
          </a:p>
          <a:p>
            <a:r>
              <a:rPr lang="de-AT" dirty="0" smtClean="0"/>
              <a:t>Französisch * oder andere Sprache</a:t>
            </a:r>
          </a:p>
          <a:p>
            <a:r>
              <a:rPr lang="de-AT" dirty="0" smtClean="0"/>
              <a:t>Nationalkunde</a:t>
            </a:r>
          </a:p>
          <a:p>
            <a:r>
              <a:rPr lang="de-AT" dirty="0" smtClean="0"/>
              <a:t>Geschichte</a:t>
            </a:r>
          </a:p>
          <a:p>
            <a:r>
              <a:rPr lang="de-AT" dirty="0" smtClean="0"/>
              <a:t>Geographie</a:t>
            </a:r>
          </a:p>
          <a:p>
            <a:r>
              <a:rPr lang="de-AT" dirty="0" smtClean="0"/>
              <a:t>Philosophie und Geisteswissenschaften </a:t>
            </a:r>
          </a:p>
          <a:p>
            <a:r>
              <a:rPr lang="de-AT" dirty="0" smtClean="0"/>
              <a:t>Religion**</a:t>
            </a:r>
            <a:endParaRPr lang="de-AT" dirty="0"/>
          </a:p>
        </p:txBody>
      </p:sp>
      <p:sp>
        <p:nvSpPr>
          <p:cNvPr id="3" name="Textfeld 2"/>
          <p:cNvSpPr txBox="1"/>
          <p:nvPr/>
        </p:nvSpPr>
        <p:spPr>
          <a:xfrm>
            <a:off x="5940152" y="1916832"/>
            <a:ext cx="3024336" cy="1754326"/>
          </a:xfrm>
          <a:prstGeom prst="rect">
            <a:avLst/>
          </a:prstGeom>
          <a:noFill/>
        </p:spPr>
        <p:txBody>
          <a:bodyPr wrap="square" rtlCol="0">
            <a:spAutoFit/>
          </a:bodyPr>
          <a:lstStyle/>
          <a:p>
            <a:pPr>
              <a:buFontTx/>
              <a:buChar char="-"/>
            </a:pPr>
            <a:r>
              <a:rPr lang="de-AT" dirty="0" smtClean="0"/>
              <a:t> </a:t>
            </a:r>
            <a:r>
              <a:rPr lang="de-AT" dirty="0" smtClean="0">
                <a:solidFill>
                  <a:srgbClr val="C00000"/>
                </a:solidFill>
              </a:rPr>
              <a:t>Keine Wahlfächer</a:t>
            </a:r>
          </a:p>
          <a:p>
            <a:pPr>
              <a:buFontTx/>
              <a:buChar char="-"/>
            </a:pPr>
            <a:r>
              <a:rPr lang="de-AT" dirty="0" smtClean="0">
                <a:solidFill>
                  <a:srgbClr val="C00000"/>
                </a:solidFill>
              </a:rPr>
              <a:t> Kein Latein</a:t>
            </a:r>
          </a:p>
          <a:p>
            <a:endParaRPr lang="de-AT" dirty="0" smtClean="0">
              <a:solidFill>
                <a:srgbClr val="C00000"/>
              </a:solidFill>
            </a:endParaRPr>
          </a:p>
          <a:p>
            <a:r>
              <a:rPr lang="de-AT" dirty="0" smtClean="0">
                <a:solidFill>
                  <a:srgbClr val="C00000"/>
                </a:solidFill>
              </a:rPr>
              <a:t>*Deutsch oder Russisch</a:t>
            </a:r>
          </a:p>
          <a:p>
            <a:pPr>
              <a:buFont typeface="Arial" charset="0"/>
              <a:buChar char="•"/>
            </a:pPr>
            <a:endParaRPr lang="de-AT" dirty="0" smtClean="0">
              <a:solidFill>
                <a:srgbClr val="C00000"/>
              </a:solidFill>
            </a:endParaRPr>
          </a:p>
          <a:p>
            <a:r>
              <a:rPr lang="de-AT" dirty="0" smtClean="0">
                <a:solidFill>
                  <a:srgbClr val="C00000"/>
                </a:solidFill>
              </a:rPr>
              <a:t>** Note wird nicht gerechnet</a:t>
            </a:r>
          </a:p>
        </p:txBody>
      </p:sp>
      <p:sp>
        <p:nvSpPr>
          <p:cNvPr id="5" name="Textfeld 4"/>
          <p:cNvSpPr txBox="1"/>
          <p:nvPr/>
        </p:nvSpPr>
        <p:spPr>
          <a:xfrm>
            <a:off x="2339752" y="188640"/>
            <a:ext cx="3816424" cy="369332"/>
          </a:xfrm>
          <a:prstGeom prst="rect">
            <a:avLst/>
          </a:prstGeom>
          <a:noFill/>
        </p:spPr>
        <p:txBody>
          <a:bodyPr wrap="square" rtlCol="0">
            <a:spAutoFit/>
          </a:bodyPr>
          <a:lstStyle/>
          <a:p>
            <a:pPr algn="ctr"/>
            <a:r>
              <a:rPr lang="de-AT" b="1" dirty="0" smtClean="0"/>
              <a:t>Sekundärstufe II – Unterrichtsfächer </a:t>
            </a:r>
            <a:endParaRPr lang="de-AT"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83568" y="404664"/>
            <a:ext cx="6228184" cy="369332"/>
          </a:xfrm>
          <a:prstGeom prst="rect">
            <a:avLst/>
          </a:prstGeom>
          <a:noFill/>
        </p:spPr>
        <p:txBody>
          <a:bodyPr wrap="square" rtlCol="0">
            <a:spAutoFit/>
          </a:bodyPr>
          <a:lstStyle/>
          <a:p>
            <a:endParaRPr lang="de-AT" dirty="0"/>
          </a:p>
        </p:txBody>
      </p:sp>
      <p:sp>
        <p:nvSpPr>
          <p:cNvPr id="3" name="Rechteck 2"/>
          <p:cNvSpPr/>
          <p:nvPr/>
        </p:nvSpPr>
        <p:spPr>
          <a:xfrm>
            <a:off x="755576" y="620688"/>
            <a:ext cx="5184576" cy="6186309"/>
          </a:xfrm>
          <a:prstGeom prst="rect">
            <a:avLst/>
          </a:prstGeom>
        </p:spPr>
        <p:txBody>
          <a:bodyPr wrap="square">
            <a:spAutoFit/>
          </a:bodyPr>
          <a:lstStyle/>
          <a:p>
            <a:r>
              <a:rPr lang="de-AT" b="1" u="sng" dirty="0" smtClean="0"/>
              <a:t>Fach- oder technisches Abitur </a:t>
            </a:r>
          </a:p>
          <a:p>
            <a:endParaRPr lang="de-AT" b="1" u="sng" dirty="0" smtClean="0"/>
          </a:p>
          <a:p>
            <a:pPr>
              <a:buFontTx/>
              <a:buChar char="-"/>
            </a:pPr>
            <a:r>
              <a:rPr lang="de-DE" dirty="0" smtClean="0"/>
              <a:t> Handel </a:t>
            </a:r>
          </a:p>
          <a:p>
            <a:pPr>
              <a:buFontTx/>
              <a:buChar char="-"/>
            </a:pPr>
            <a:r>
              <a:rPr lang="de-DE" dirty="0" smtClean="0"/>
              <a:t> Industrie und Handwerk:</a:t>
            </a:r>
          </a:p>
          <a:p>
            <a:pPr lvl="1">
              <a:buFontTx/>
              <a:buChar char="-"/>
            </a:pPr>
            <a:r>
              <a:rPr lang="de-DE" dirty="0" smtClean="0"/>
              <a:t> Textil (Schneidern, N</a:t>
            </a:r>
            <a:r>
              <a:rPr lang="de-AT" dirty="0" err="1" smtClean="0"/>
              <a:t>ähen</a:t>
            </a:r>
            <a:r>
              <a:rPr lang="de-AT" dirty="0" smtClean="0"/>
              <a:t>, Weben, etc..)</a:t>
            </a:r>
          </a:p>
          <a:p>
            <a:pPr lvl="1">
              <a:buFontTx/>
              <a:buChar char="-"/>
            </a:pPr>
            <a:r>
              <a:rPr lang="de-AT" dirty="0" smtClean="0"/>
              <a:t> Schreinerarbeiten (Möbel, Dekorationen)</a:t>
            </a:r>
            <a:endParaRPr lang="de-DE" dirty="0" smtClean="0"/>
          </a:p>
          <a:p>
            <a:pPr lvl="1">
              <a:buFontTx/>
              <a:buChar char="-"/>
            </a:pPr>
            <a:r>
              <a:rPr lang="de-DE" dirty="0" smtClean="0"/>
              <a:t> Metall (Schweißen, Formen, Verarbeiten)</a:t>
            </a:r>
          </a:p>
          <a:p>
            <a:pPr lvl="1">
              <a:buFontTx/>
              <a:buChar char="-"/>
            </a:pPr>
            <a:r>
              <a:rPr lang="de-DE" dirty="0" smtClean="0"/>
              <a:t> Klimatechnik </a:t>
            </a:r>
          </a:p>
          <a:p>
            <a:pPr lvl="1">
              <a:buFontTx/>
              <a:buChar char="-"/>
            </a:pPr>
            <a:r>
              <a:rPr lang="de-DE" dirty="0" smtClean="0"/>
              <a:t> Automechanik</a:t>
            </a:r>
          </a:p>
          <a:p>
            <a:pPr lvl="1">
              <a:buFontTx/>
              <a:buChar char="-"/>
            </a:pPr>
            <a:r>
              <a:rPr lang="de-DE" dirty="0" smtClean="0"/>
              <a:t> Fahrzeug Elektrik und Elektronik</a:t>
            </a:r>
          </a:p>
          <a:p>
            <a:pPr lvl="1">
              <a:buFontTx/>
              <a:buChar char="-"/>
            </a:pPr>
            <a:r>
              <a:rPr lang="de-DE" dirty="0" smtClean="0"/>
              <a:t> Elektrik</a:t>
            </a:r>
          </a:p>
          <a:p>
            <a:pPr lvl="1">
              <a:buFontTx/>
              <a:buChar char="-"/>
            </a:pPr>
            <a:r>
              <a:rPr lang="de-DE" dirty="0" smtClean="0"/>
              <a:t> Elektronik</a:t>
            </a:r>
          </a:p>
          <a:p>
            <a:pPr lvl="1">
              <a:buFontTx/>
              <a:buChar char="-"/>
            </a:pPr>
            <a:r>
              <a:rPr lang="de-DE" dirty="0" smtClean="0"/>
              <a:t> Installationsarbeiten</a:t>
            </a:r>
          </a:p>
          <a:p>
            <a:pPr lvl="1">
              <a:buFontTx/>
              <a:buChar char="-"/>
            </a:pPr>
            <a:r>
              <a:rPr lang="de-DE" dirty="0" smtClean="0"/>
              <a:t> Wartung (Maschinen, Medizinische Geräte etc.)</a:t>
            </a:r>
          </a:p>
          <a:p>
            <a:pPr lvl="1">
              <a:buFontTx/>
              <a:buChar char="-"/>
            </a:pPr>
            <a:r>
              <a:rPr lang="de-DE" dirty="0" smtClean="0"/>
              <a:t> Haar und Kosmetik</a:t>
            </a:r>
          </a:p>
          <a:p>
            <a:pPr lvl="1">
              <a:buFontTx/>
              <a:buChar char="-"/>
            </a:pPr>
            <a:endParaRPr lang="de-DE" dirty="0" smtClean="0"/>
          </a:p>
          <a:p>
            <a:pPr>
              <a:buFontTx/>
              <a:buChar char="-"/>
            </a:pPr>
            <a:r>
              <a:rPr lang="de-DE" dirty="0" smtClean="0"/>
              <a:t> Landwirtschaft </a:t>
            </a:r>
          </a:p>
          <a:p>
            <a:pPr>
              <a:buFontTx/>
              <a:buChar char="-"/>
            </a:pPr>
            <a:r>
              <a:rPr lang="de-DE" dirty="0" smtClean="0"/>
              <a:t> Tourismus und Hotels </a:t>
            </a:r>
          </a:p>
          <a:p>
            <a:r>
              <a:rPr lang="de-DE" dirty="0" smtClean="0"/>
              <a:t>- Computer</a:t>
            </a:r>
            <a:br>
              <a:rPr lang="de-DE" dirty="0" smtClean="0"/>
            </a:br>
            <a:endParaRPr lang="de-AT" b="1" u="sng" dirty="0" smtClean="0"/>
          </a:p>
          <a:p>
            <a:r>
              <a:rPr lang="de-AT" b="1" u="sng" dirty="0" smtClean="0"/>
              <a:t> </a:t>
            </a:r>
            <a:endParaRPr lang="de-AT" dirty="0"/>
          </a:p>
        </p:txBody>
      </p:sp>
      <p:sp>
        <p:nvSpPr>
          <p:cNvPr id="4" name="Textfeld 3"/>
          <p:cNvSpPr txBox="1"/>
          <p:nvPr/>
        </p:nvSpPr>
        <p:spPr>
          <a:xfrm>
            <a:off x="6948264" y="3068960"/>
            <a:ext cx="2016224" cy="369332"/>
          </a:xfrm>
          <a:prstGeom prst="rect">
            <a:avLst/>
          </a:prstGeom>
          <a:noFill/>
        </p:spPr>
        <p:txBody>
          <a:bodyPr wrap="square" rtlCol="0">
            <a:spAutoFit/>
          </a:bodyPr>
          <a:lstStyle/>
          <a:p>
            <a:r>
              <a:rPr lang="de-AT" dirty="0" smtClean="0">
                <a:solidFill>
                  <a:srgbClr val="C00000"/>
                </a:solidFill>
              </a:rPr>
              <a:t>Kein Duales System</a:t>
            </a:r>
            <a:endParaRPr lang="de-AT" dirty="0">
              <a:solidFill>
                <a:srgbClr val="C00000"/>
              </a:solidFill>
            </a:endParaRPr>
          </a:p>
        </p:txBody>
      </p:sp>
      <p:sp>
        <p:nvSpPr>
          <p:cNvPr id="5" name="Rechteck 4"/>
          <p:cNvSpPr/>
          <p:nvPr/>
        </p:nvSpPr>
        <p:spPr>
          <a:xfrm>
            <a:off x="2867760" y="188640"/>
            <a:ext cx="3548664" cy="369332"/>
          </a:xfrm>
          <a:prstGeom prst="rect">
            <a:avLst/>
          </a:prstGeom>
        </p:spPr>
        <p:txBody>
          <a:bodyPr wrap="none">
            <a:spAutoFit/>
          </a:bodyPr>
          <a:lstStyle/>
          <a:p>
            <a:pPr algn="ctr"/>
            <a:r>
              <a:rPr lang="de-AT" b="1" dirty="0" smtClean="0"/>
              <a:t>Sekundärstufe II – Fachrichtungen </a:t>
            </a:r>
            <a:endParaRPr lang="de-AT"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08720"/>
            <a:ext cx="9058275" cy="574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1259632" y="0"/>
            <a:ext cx="6130807" cy="923330"/>
          </a:xfrm>
          <a:prstGeom prst="rect">
            <a:avLst/>
          </a:prstGeom>
          <a:noFill/>
        </p:spPr>
        <p:txBody>
          <a:bodyPr wrap="square" rtlCol="0">
            <a:spAutoFit/>
          </a:bodyPr>
          <a:lstStyle/>
          <a:p>
            <a:pPr algn="ctr"/>
            <a:r>
              <a:rPr lang="de-AT" dirty="0" smtClean="0"/>
              <a:t>Website des Bildungsministeriums</a:t>
            </a:r>
          </a:p>
          <a:p>
            <a:pPr algn="ctr"/>
            <a:r>
              <a:rPr lang="de-AT" dirty="0" smtClean="0"/>
              <a:t>Ergebnisse der Zentralprüfungen Online abrufbar: http</a:t>
            </a:r>
            <a:r>
              <a:rPr lang="de-AT" dirty="0"/>
              <a:t>://moed.gov.sy/site/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63688" y="1"/>
            <a:ext cx="6408712" cy="584775"/>
          </a:xfrm>
          <a:prstGeom prst="rect">
            <a:avLst/>
          </a:prstGeom>
          <a:noFill/>
        </p:spPr>
        <p:txBody>
          <a:bodyPr wrap="square" rtlCol="0">
            <a:spAutoFit/>
          </a:bodyPr>
          <a:lstStyle/>
          <a:p>
            <a:pPr algn="ctr"/>
            <a:r>
              <a:rPr lang="de-AT" sz="2400" b="1" dirty="0" smtClean="0"/>
              <a:t>Institute  </a:t>
            </a:r>
            <a:r>
              <a:rPr lang="de-AT" sz="2800" b="1" dirty="0" smtClean="0"/>
              <a:t> </a:t>
            </a:r>
            <a:r>
              <a:rPr lang="de-AT" b="1" dirty="0" smtClean="0"/>
              <a:t>Postsekundäre, nicht universitäre Ausbildung</a:t>
            </a:r>
            <a:r>
              <a:rPr lang="de-AT" sz="3200" dirty="0" smtClean="0"/>
              <a:t> </a:t>
            </a:r>
            <a:endParaRPr lang="de-AT" sz="3200" dirty="0"/>
          </a:p>
        </p:txBody>
      </p:sp>
      <p:sp>
        <p:nvSpPr>
          <p:cNvPr id="3" name="Textfeld 2"/>
          <p:cNvSpPr txBox="1"/>
          <p:nvPr/>
        </p:nvSpPr>
        <p:spPr>
          <a:xfrm>
            <a:off x="0" y="548680"/>
            <a:ext cx="9144000" cy="6186309"/>
          </a:xfrm>
          <a:prstGeom prst="rect">
            <a:avLst/>
          </a:prstGeom>
          <a:noFill/>
        </p:spPr>
        <p:txBody>
          <a:bodyPr wrap="square" rtlCol="0">
            <a:spAutoFit/>
          </a:bodyPr>
          <a:lstStyle/>
          <a:p>
            <a:r>
              <a:rPr lang="de-AT" sz="1600" dirty="0" smtClean="0"/>
              <a:t>In der Regel beträgt die Studiendauer 2 Jahre nach dem Abitur (Entsprechendes Abitur notwendig) und endet mit einem Diplom.</a:t>
            </a:r>
          </a:p>
          <a:p>
            <a:endParaRPr lang="de-AT" sz="1000" dirty="0" smtClean="0"/>
          </a:p>
          <a:p>
            <a:r>
              <a:rPr lang="de-AT" u="sng" dirty="0" smtClean="0"/>
              <a:t>Zuständigkeit:</a:t>
            </a:r>
          </a:p>
          <a:p>
            <a:endParaRPr lang="de-AT" sz="1200" dirty="0" smtClean="0"/>
          </a:p>
          <a:p>
            <a:r>
              <a:rPr lang="de-AT" b="1" dirty="0" smtClean="0"/>
              <a:t>1 – Bildungsministerium:</a:t>
            </a:r>
          </a:p>
          <a:p>
            <a:r>
              <a:rPr lang="de-AT" b="1" dirty="0" smtClean="0"/>
              <a:t>	</a:t>
            </a:r>
            <a:r>
              <a:rPr lang="de-AT" sz="1600" b="1" dirty="0" smtClean="0"/>
              <a:t>- Lehrerausbildung:</a:t>
            </a:r>
          </a:p>
          <a:p>
            <a:r>
              <a:rPr lang="de-AT" sz="1600" dirty="0" smtClean="0"/>
              <a:t>	          - Pädagogik</a:t>
            </a:r>
          </a:p>
          <a:p>
            <a:pPr marL="1371600" lvl="2">
              <a:buFontTx/>
              <a:buChar char="-"/>
            </a:pPr>
            <a:r>
              <a:rPr lang="de-DE" sz="1600" dirty="0" smtClean="0"/>
              <a:t> Kunstpädagogik </a:t>
            </a:r>
          </a:p>
          <a:p>
            <a:pPr marL="1371600" lvl="2">
              <a:buFontTx/>
              <a:buChar char="-"/>
            </a:pPr>
            <a:r>
              <a:rPr lang="de-DE" sz="1600" dirty="0" smtClean="0"/>
              <a:t> Bildende und angewandte musikalische Ausbildung</a:t>
            </a:r>
          </a:p>
          <a:p>
            <a:pPr marL="1371600" lvl="2">
              <a:buFontTx/>
              <a:buChar char="-"/>
            </a:pPr>
            <a:r>
              <a:rPr lang="de-DE" sz="1600" dirty="0" smtClean="0"/>
              <a:t> Sport</a:t>
            </a:r>
          </a:p>
          <a:p>
            <a:r>
              <a:rPr lang="de-AT" sz="1600" b="1" dirty="0" smtClean="0"/>
              <a:t>	- </a:t>
            </a:r>
            <a:r>
              <a:rPr lang="de-DE" sz="1600" b="1" dirty="0" smtClean="0"/>
              <a:t>Handel und Betriebswirtschaft</a:t>
            </a:r>
          </a:p>
          <a:p>
            <a:r>
              <a:rPr lang="de-DE" sz="1600" b="1" dirty="0" smtClean="0"/>
              <a:t>	- Industrie und Handwerk:</a:t>
            </a:r>
          </a:p>
          <a:p>
            <a:pPr lvl="3">
              <a:buFontTx/>
              <a:buChar char="-"/>
            </a:pPr>
            <a:r>
              <a:rPr lang="de-DE" sz="1600" dirty="0" smtClean="0"/>
              <a:t> Textil </a:t>
            </a:r>
            <a:endParaRPr lang="de-AT" sz="1600" dirty="0" smtClean="0"/>
          </a:p>
          <a:p>
            <a:pPr lvl="3">
              <a:buFontTx/>
              <a:buChar char="-"/>
            </a:pPr>
            <a:r>
              <a:rPr lang="de-AT" sz="1600" dirty="0" smtClean="0"/>
              <a:t> Stahlbau </a:t>
            </a:r>
          </a:p>
          <a:p>
            <a:pPr lvl="3">
              <a:buFontTx/>
              <a:buChar char="-"/>
            </a:pPr>
            <a:r>
              <a:rPr lang="de-AT" sz="1600" dirty="0" smtClean="0"/>
              <a:t> Kälte- und K</a:t>
            </a:r>
            <a:r>
              <a:rPr lang="de-DE" sz="1600" dirty="0" err="1" smtClean="0"/>
              <a:t>limatechnik</a:t>
            </a:r>
            <a:r>
              <a:rPr lang="de-DE" sz="1600" dirty="0" smtClean="0"/>
              <a:t>, Heizung, Lüftung</a:t>
            </a:r>
          </a:p>
          <a:p>
            <a:pPr lvl="3">
              <a:buFontTx/>
              <a:buChar char="-"/>
            </a:pPr>
            <a:r>
              <a:rPr lang="de-DE" sz="1600" dirty="0" smtClean="0"/>
              <a:t> Automechanik</a:t>
            </a:r>
          </a:p>
          <a:p>
            <a:pPr lvl="3">
              <a:buFontTx/>
              <a:buChar char="-"/>
            </a:pPr>
            <a:r>
              <a:rPr lang="de-DE" sz="1600" dirty="0" smtClean="0"/>
              <a:t> Fahrzeug Elektrik und Elektronik</a:t>
            </a:r>
          </a:p>
          <a:p>
            <a:pPr lvl="3">
              <a:buFontTx/>
              <a:buChar char="-"/>
            </a:pPr>
            <a:r>
              <a:rPr lang="de-DE" sz="1600" dirty="0" smtClean="0"/>
              <a:t> Elektrik</a:t>
            </a:r>
          </a:p>
          <a:p>
            <a:pPr lvl="3">
              <a:buFontTx/>
              <a:buChar char="-"/>
            </a:pPr>
            <a:r>
              <a:rPr lang="de-DE" sz="1600" dirty="0" smtClean="0"/>
              <a:t> Elektronik </a:t>
            </a:r>
          </a:p>
          <a:p>
            <a:pPr lvl="3">
              <a:buFontTx/>
              <a:buChar char="-"/>
            </a:pPr>
            <a:r>
              <a:rPr lang="de-DE" sz="1600" dirty="0" smtClean="0"/>
              <a:t> Installationsarbeiten</a:t>
            </a:r>
          </a:p>
          <a:p>
            <a:pPr lvl="3">
              <a:buFontTx/>
              <a:buChar char="-"/>
            </a:pPr>
            <a:r>
              <a:rPr lang="de-DE" sz="1600" dirty="0" smtClean="0"/>
              <a:t> Wartung - Medizinische Geräte</a:t>
            </a:r>
          </a:p>
          <a:p>
            <a:pPr lvl="3">
              <a:buFontTx/>
              <a:buChar char="-"/>
            </a:pPr>
            <a:r>
              <a:rPr lang="de-DE" sz="1600" dirty="0" smtClean="0"/>
              <a:t> Innenausstattung</a:t>
            </a:r>
          </a:p>
          <a:p>
            <a:pPr lvl="3">
              <a:buFontTx/>
              <a:buChar char="-"/>
            </a:pPr>
            <a:r>
              <a:rPr lang="de-DE" sz="1600" dirty="0" smtClean="0"/>
              <a:t> Landwirtschaftliche Maschinen und Traktoren</a:t>
            </a:r>
          </a:p>
          <a:p>
            <a:pPr lvl="3">
              <a:buFontTx/>
              <a:buChar char="-"/>
            </a:pPr>
            <a:r>
              <a:rPr lang="de-DE" sz="1600" dirty="0" smtClean="0"/>
              <a:t> Computer und IT (Wartung, Netzwerke, etc.)</a:t>
            </a:r>
            <a:endParaRPr lang="de-AT"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9512" y="517803"/>
            <a:ext cx="8820472" cy="6340197"/>
          </a:xfrm>
          <a:prstGeom prst="rect">
            <a:avLst/>
          </a:prstGeom>
        </p:spPr>
        <p:txBody>
          <a:bodyPr wrap="square">
            <a:spAutoFit/>
          </a:bodyPr>
          <a:lstStyle/>
          <a:p>
            <a:r>
              <a:rPr lang="de-AT" b="1" dirty="0" smtClean="0"/>
              <a:t>2 – Hochschulministerium</a:t>
            </a:r>
            <a:r>
              <a:rPr lang="de-AT" dirty="0" smtClean="0"/>
              <a:t>: </a:t>
            </a:r>
          </a:p>
          <a:p>
            <a:r>
              <a:rPr lang="de-AT" dirty="0" smtClean="0"/>
              <a:t>	</a:t>
            </a:r>
            <a:r>
              <a:rPr lang="de-AT" sz="1600" dirty="0" smtClean="0"/>
              <a:t>57 Institute an den Staatlichen Universitäten angeschlossen:</a:t>
            </a:r>
          </a:p>
          <a:p>
            <a:endParaRPr lang="de-AT" sz="1000" dirty="0" smtClean="0"/>
          </a:p>
          <a:p>
            <a:pPr>
              <a:buFontTx/>
              <a:buChar char="-"/>
            </a:pPr>
            <a:r>
              <a:rPr lang="de-AT" sz="1600" b="1" dirty="0" smtClean="0"/>
              <a:t>Technische Institute für Management und Marketing:</a:t>
            </a:r>
            <a:r>
              <a:rPr lang="de-AT" sz="1600" dirty="0" smtClean="0"/>
              <a:t>  </a:t>
            </a:r>
          </a:p>
          <a:p>
            <a:pPr lvl="1"/>
            <a:r>
              <a:rPr lang="de-DE" sz="1400" dirty="0" smtClean="0"/>
              <a:t>Marketing,  Business Administration, Public Relations</a:t>
            </a:r>
          </a:p>
          <a:p>
            <a:pPr lvl="1"/>
            <a:endParaRPr lang="de-AT" sz="1000" dirty="0" smtClean="0"/>
          </a:p>
          <a:p>
            <a:pPr>
              <a:buFontTx/>
              <a:buChar char="-"/>
            </a:pPr>
            <a:r>
              <a:rPr lang="de-AT" sz="1600" b="1" dirty="0" smtClean="0"/>
              <a:t>Technische Institute für Informatik</a:t>
            </a:r>
            <a:r>
              <a:rPr lang="de-AT" sz="1600" dirty="0" smtClean="0"/>
              <a:t>: </a:t>
            </a:r>
            <a:r>
              <a:rPr lang="de-DE" sz="1400" dirty="0" smtClean="0"/>
              <a:t>Computertechnik, Netzwerke, Software Engineering</a:t>
            </a:r>
          </a:p>
          <a:p>
            <a:pPr lvl="1"/>
            <a:endParaRPr lang="de-DE" sz="1000" dirty="0" smtClean="0"/>
          </a:p>
          <a:p>
            <a:pPr>
              <a:buFontTx/>
              <a:buChar char="-"/>
            </a:pPr>
            <a:r>
              <a:rPr lang="de-AT" sz="1600" b="1" dirty="0" smtClean="0"/>
              <a:t>Technische Institute für Zahntechnik</a:t>
            </a:r>
            <a:r>
              <a:rPr lang="de-AT" sz="1600" dirty="0" smtClean="0"/>
              <a:t>: </a:t>
            </a:r>
            <a:r>
              <a:rPr lang="de-DE" sz="1400" dirty="0" smtClean="0"/>
              <a:t>Assistenz, Zahnersatz, Zahnschutz </a:t>
            </a:r>
            <a:endParaRPr lang="de-AT" sz="1400" dirty="0" smtClean="0"/>
          </a:p>
          <a:p>
            <a:endParaRPr lang="de-AT" sz="1000" dirty="0" smtClean="0"/>
          </a:p>
          <a:p>
            <a:pPr>
              <a:buFontTx/>
              <a:buChar char="-"/>
            </a:pPr>
            <a:r>
              <a:rPr lang="de-AT" sz="1600" b="1" dirty="0" smtClean="0"/>
              <a:t>Technische Institute für Medizin:</a:t>
            </a:r>
          </a:p>
          <a:p>
            <a:pPr lvl="1"/>
            <a:r>
              <a:rPr lang="de-DE" sz="1400" dirty="0" smtClean="0"/>
              <a:t>Laboratorien, Anästhesie, Optik, Radiologie, Physiotherapie, Rehabilitation von Hör- und Sprechbehinderte</a:t>
            </a:r>
            <a:r>
              <a:rPr lang="de-DE" dirty="0" smtClean="0"/>
              <a:t/>
            </a:r>
            <a:br>
              <a:rPr lang="de-DE" dirty="0" smtClean="0"/>
            </a:br>
            <a:endParaRPr lang="de-AT" sz="1000" dirty="0" smtClean="0"/>
          </a:p>
          <a:p>
            <a:pPr>
              <a:buFontTx/>
              <a:buChar char="-"/>
            </a:pPr>
            <a:r>
              <a:rPr lang="de-AT" sz="1600" b="1" dirty="0" smtClean="0"/>
              <a:t>Technische Institute für Banken und Finanzwissenschaften</a:t>
            </a:r>
            <a:r>
              <a:rPr lang="de-AT" sz="1600" dirty="0" smtClean="0"/>
              <a:t>:</a:t>
            </a:r>
            <a:endParaRPr lang="de-AT" dirty="0" smtClean="0"/>
          </a:p>
          <a:p>
            <a:pPr lvl="1"/>
            <a:r>
              <a:rPr lang="de-DE" sz="1400" dirty="0" smtClean="0"/>
              <a:t>Rechnungswesen, Finanzen, Versicherungen, Banken</a:t>
            </a:r>
          </a:p>
          <a:p>
            <a:pPr lvl="1"/>
            <a:endParaRPr lang="de-AT" sz="1000" b="1" dirty="0" smtClean="0"/>
          </a:p>
          <a:p>
            <a:pPr>
              <a:buFontTx/>
              <a:buChar char="-"/>
            </a:pPr>
            <a:r>
              <a:rPr lang="de-AT" sz="1600" b="1" dirty="0" smtClean="0"/>
              <a:t>Technische Institute für Elektrotechnik, Maschinenbau und Mechanik:</a:t>
            </a:r>
          </a:p>
          <a:p>
            <a:pPr lvl="1"/>
            <a:r>
              <a:rPr lang="de-DE" sz="1400" dirty="0" smtClean="0"/>
              <a:t>Mechanik, Heizung- Klima- und Kältetechnik – Messungen, Qualitätskontrolle, Medizinische Geräte, Elektronik, Technik, Produktion, Solarenergie etc..</a:t>
            </a:r>
            <a:br>
              <a:rPr lang="de-DE" sz="1400" dirty="0" smtClean="0"/>
            </a:br>
            <a:endParaRPr lang="de-DE" sz="1000" b="1" dirty="0" smtClean="0"/>
          </a:p>
          <a:p>
            <a:pPr>
              <a:buFontTx/>
              <a:buChar char="-"/>
            </a:pPr>
            <a:r>
              <a:rPr lang="de-AT" sz="1600" b="1" dirty="0" smtClean="0"/>
              <a:t>Technische Institute für Landwirtschaft:</a:t>
            </a:r>
          </a:p>
          <a:p>
            <a:pPr lvl="1"/>
            <a:r>
              <a:rPr lang="de-DE" sz="1400" dirty="0" smtClean="0"/>
              <a:t>Tierproduktion, Pflanzenproduktion (Obstbau), Bienenzucht, Tierzucht, Lebensmittelwissenschaft, Lebensmittelindustrie</a:t>
            </a:r>
            <a:br>
              <a:rPr lang="de-DE" sz="1400" dirty="0" smtClean="0"/>
            </a:br>
            <a:endParaRPr lang="de-AT" sz="1400" dirty="0" smtClean="0"/>
          </a:p>
          <a:p>
            <a:pPr>
              <a:buFontTx/>
              <a:buChar char="-"/>
            </a:pPr>
            <a:r>
              <a:rPr lang="de-AT" sz="1600" b="1" dirty="0" smtClean="0"/>
              <a:t> Technische Institute für Veterinärmedizin</a:t>
            </a:r>
            <a:r>
              <a:rPr lang="de-AT" sz="1600" dirty="0" smtClean="0"/>
              <a:t>:</a:t>
            </a:r>
          </a:p>
          <a:p>
            <a:pPr lvl="1"/>
            <a:r>
              <a:rPr lang="de-DE" sz="1400" dirty="0" smtClean="0"/>
              <a:t>Veterinärlabors, Reproduktive Pflege und künstliche Befruchtung, Geflügel</a:t>
            </a:r>
            <a:r>
              <a:rPr lang="de-DE" sz="1600" dirty="0" smtClean="0"/>
              <a:t/>
            </a:r>
            <a:br>
              <a:rPr lang="de-DE" sz="1600" dirty="0" smtClean="0"/>
            </a:br>
            <a:endParaRPr lang="de-AT" sz="1600" dirty="0" smtClean="0"/>
          </a:p>
          <a:p>
            <a:pPr>
              <a:buFontTx/>
              <a:buChar char="-"/>
            </a:pPr>
            <a:r>
              <a:rPr lang="de-AT" sz="1600" b="1" dirty="0" smtClean="0"/>
              <a:t>Technische Institute für Ingenieurwesen</a:t>
            </a:r>
            <a:r>
              <a:rPr lang="de-AT" sz="1400" b="1" dirty="0" smtClean="0"/>
              <a:t>:</a:t>
            </a:r>
          </a:p>
          <a:p>
            <a:pPr lvl="1"/>
            <a:r>
              <a:rPr lang="de-AT" sz="1400" dirty="0" smtClean="0"/>
              <a:t> </a:t>
            </a:r>
            <a:r>
              <a:rPr lang="de-DE" sz="1400" dirty="0" smtClean="0"/>
              <a:t>Zeichnung, Bautechnik, Umwelttechnik, Raumgestaltung, Innenausstattung, Aufbereitungsanlagen</a:t>
            </a:r>
            <a:endParaRPr lang="de-AT" dirty="0" smtClean="0"/>
          </a:p>
        </p:txBody>
      </p:sp>
      <p:sp>
        <p:nvSpPr>
          <p:cNvPr id="3" name="Rechteck 2"/>
          <p:cNvSpPr/>
          <p:nvPr/>
        </p:nvSpPr>
        <p:spPr>
          <a:xfrm>
            <a:off x="1763688" y="0"/>
            <a:ext cx="6048672" cy="584775"/>
          </a:xfrm>
          <a:prstGeom prst="rect">
            <a:avLst/>
          </a:prstGeom>
        </p:spPr>
        <p:txBody>
          <a:bodyPr wrap="square">
            <a:spAutoFit/>
          </a:bodyPr>
          <a:lstStyle/>
          <a:p>
            <a:pPr algn="ctr"/>
            <a:r>
              <a:rPr lang="de-AT" sz="2400" b="1" dirty="0" smtClean="0"/>
              <a:t>Institute  </a:t>
            </a:r>
            <a:r>
              <a:rPr lang="de-AT" sz="2800" b="1" dirty="0" smtClean="0"/>
              <a:t> </a:t>
            </a:r>
            <a:r>
              <a:rPr lang="de-AT" b="1" dirty="0" smtClean="0"/>
              <a:t>Postsekundäre, nicht universitäre Ausbildung</a:t>
            </a:r>
            <a:r>
              <a:rPr lang="de-AT" sz="3200" dirty="0" smtClean="0"/>
              <a:t> </a:t>
            </a:r>
            <a:endParaRPr lang="de-AT"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95536" y="548580"/>
            <a:ext cx="8208912" cy="6309420"/>
          </a:xfrm>
          <a:prstGeom prst="rect">
            <a:avLst/>
          </a:prstGeom>
        </p:spPr>
        <p:txBody>
          <a:bodyPr wrap="square">
            <a:spAutoFit/>
          </a:bodyPr>
          <a:lstStyle/>
          <a:p>
            <a:r>
              <a:rPr lang="de-AT" b="1" dirty="0" smtClean="0"/>
              <a:t>3 – Weitere Ministerien und Behörden:</a:t>
            </a:r>
          </a:p>
          <a:p>
            <a:endParaRPr lang="de-AT" sz="1600" b="1" dirty="0" smtClean="0"/>
          </a:p>
          <a:p>
            <a:pPr>
              <a:buFontTx/>
              <a:buChar char="-"/>
            </a:pPr>
            <a:r>
              <a:rPr lang="de-AT" b="1" dirty="0" smtClean="0"/>
              <a:t>Tourismusministerium</a:t>
            </a:r>
          </a:p>
          <a:p>
            <a:pPr lvl="1"/>
            <a:r>
              <a:rPr lang="de-AT" sz="1600" dirty="0" smtClean="0"/>
              <a:t>Hotel, Tourismus und Gastronomie Fachschulen</a:t>
            </a:r>
          </a:p>
          <a:p>
            <a:endParaRPr lang="de-AT" sz="1600" b="1" dirty="0" smtClean="0"/>
          </a:p>
          <a:p>
            <a:pPr>
              <a:buFontTx/>
              <a:buChar char="-"/>
            </a:pPr>
            <a:r>
              <a:rPr lang="de-AT" b="1" dirty="0" smtClean="0"/>
              <a:t> Gesundheitsministerium: </a:t>
            </a:r>
          </a:p>
          <a:p>
            <a:pPr lvl="1"/>
            <a:r>
              <a:rPr lang="de-AT" sz="1600" dirty="0" smtClean="0"/>
              <a:t>Diverse Institute (Ausbildung von Krankenpfleger, Arzthelfer, Assistenten, </a:t>
            </a:r>
            <a:r>
              <a:rPr lang="de-DE" sz="1600" dirty="0" smtClean="0"/>
              <a:t>Laboratorien</a:t>
            </a:r>
            <a:r>
              <a:rPr lang="de-AT" sz="1600" dirty="0" smtClean="0"/>
              <a:t>, </a:t>
            </a:r>
            <a:r>
              <a:rPr lang="de-DE" sz="1600" dirty="0" smtClean="0"/>
              <a:t>Anästhesie, Radiologie, Physiotherapie, Optik, </a:t>
            </a:r>
            <a:r>
              <a:rPr lang="de-DE" sz="1600" dirty="0" err="1" smtClean="0"/>
              <a:t>etc</a:t>
            </a:r>
            <a:r>
              <a:rPr lang="de-DE" sz="1600" dirty="0" smtClean="0"/>
              <a:t>…</a:t>
            </a:r>
            <a:endParaRPr lang="de-DE" dirty="0" smtClean="0"/>
          </a:p>
          <a:p>
            <a:pPr lvl="1"/>
            <a:endParaRPr lang="de-DE" sz="1600" b="1" dirty="0" smtClean="0"/>
          </a:p>
          <a:p>
            <a:pPr>
              <a:buFontTx/>
              <a:buChar char="-"/>
            </a:pPr>
            <a:r>
              <a:rPr lang="de-DE" b="1" dirty="0" smtClean="0"/>
              <a:t> Kulturministerium</a:t>
            </a:r>
          </a:p>
          <a:p>
            <a:pPr>
              <a:buFontTx/>
              <a:buChar char="-"/>
            </a:pPr>
            <a:endParaRPr lang="de-DE" sz="1600" b="1" dirty="0" smtClean="0"/>
          </a:p>
          <a:p>
            <a:pPr>
              <a:buFontTx/>
              <a:buChar char="-"/>
            </a:pPr>
            <a:r>
              <a:rPr lang="de-DE" b="1" dirty="0" smtClean="0"/>
              <a:t> Statistikamt</a:t>
            </a:r>
          </a:p>
          <a:p>
            <a:pPr>
              <a:buFontTx/>
              <a:buChar char="-"/>
            </a:pPr>
            <a:endParaRPr lang="de-DE" sz="1600" b="1" dirty="0" smtClean="0"/>
          </a:p>
          <a:p>
            <a:pPr>
              <a:buFontTx/>
              <a:buChar char="-"/>
            </a:pPr>
            <a:r>
              <a:rPr lang="de-DE" b="1" dirty="0" smtClean="0"/>
              <a:t> Ministerium für Sozialwesen und Arbeit</a:t>
            </a:r>
          </a:p>
          <a:p>
            <a:pPr>
              <a:buFontTx/>
              <a:buChar char="-"/>
            </a:pPr>
            <a:endParaRPr lang="de-DE" sz="1400" b="1" dirty="0" smtClean="0"/>
          </a:p>
          <a:p>
            <a:pPr>
              <a:buFontTx/>
              <a:buChar char="-"/>
            </a:pPr>
            <a:r>
              <a:rPr lang="de-DE" b="1" dirty="0" smtClean="0"/>
              <a:t> Transportministerium</a:t>
            </a:r>
          </a:p>
          <a:p>
            <a:pPr>
              <a:buFontTx/>
              <a:buChar char="-"/>
            </a:pPr>
            <a:endParaRPr lang="de-DE" sz="1600" b="1" dirty="0" smtClean="0"/>
          </a:p>
          <a:p>
            <a:pPr>
              <a:buFontTx/>
              <a:buChar char="-"/>
            </a:pPr>
            <a:r>
              <a:rPr lang="de-DE" b="1" dirty="0" smtClean="0"/>
              <a:t> Industrieministerium</a:t>
            </a:r>
          </a:p>
          <a:p>
            <a:pPr>
              <a:buFontTx/>
              <a:buChar char="-"/>
            </a:pPr>
            <a:endParaRPr lang="de-DE" sz="1600" b="1" dirty="0" smtClean="0"/>
          </a:p>
          <a:p>
            <a:pPr>
              <a:buFontTx/>
              <a:buChar char="-"/>
            </a:pPr>
            <a:r>
              <a:rPr lang="de-DE" b="1" dirty="0" smtClean="0"/>
              <a:t> Ministerium für Öl und Mineralien</a:t>
            </a:r>
            <a:endParaRPr lang="de-AT" b="1" dirty="0" smtClean="0"/>
          </a:p>
          <a:p>
            <a:endParaRPr lang="de-AT" sz="1600" b="1" dirty="0" smtClean="0"/>
          </a:p>
          <a:p>
            <a:pPr>
              <a:buFontTx/>
              <a:buChar char="-"/>
            </a:pPr>
            <a:r>
              <a:rPr lang="de-AT" b="1" dirty="0" smtClean="0"/>
              <a:t> Ministerium für Elektrizität</a:t>
            </a:r>
          </a:p>
          <a:p>
            <a:pPr>
              <a:buFontTx/>
              <a:buChar char="-"/>
            </a:pPr>
            <a:endParaRPr lang="de-AT" sz="1600" b="1" dirty="0" smtClean="0"/>
          </a:p>
          <a:p>
            <a:pPr>
              <a:buFontTx/>
              <a:buChar char="-"/>
            </a:pPr>
            <a:r>
              <a:rPr lang="de-AT" b="1" dirty="0" smtClean="0"/>
              <a:t> Bauministerium</a:t>
            </a:r>
          </a:p>
        </p:txBody>
      </p:sp>
      <p:sp>
        <p:nvSpPr>
          <p:cNvPr id="4" name="Rechteck 3"/>
          <p:cNvSpPr/>
          <p:nvPr/>
        </p:nvSpPr>
        <p:spPr>
          <a:xfrm>
            <a:off x="1835696" y="0"/>
            <a:ext cx="5976664" cy="584775"/>
          </a:xfrm>
          <a:prstGeom prst="rect">
            <a:avLst/>
          </a:prstGeom>
        </p:spPr>
        <p:txBody>
          <a:bodyPr wrap="square">
            <a:spAutoFit/>
          </a:bodyPr>
          <a:lstStyle/>
          <a:p>
            <a:pPr algn="ctr"/>
            <a:r>
              <a:rPr lang="de-AT" sz="2400" b="1" dirty="0" smtClean="0"/>
              <a:t>Institute  </a:t>
            </a:r>
            <a:r>
              <a:rPr lang="de-AT" sz="2800" b="1" dirty="0" smtClean="0"/>
              <a:t> </a:t>
            </a:r>
            <a:r>
              <a:rPr lang="de-AT" b="1" dirty="0" smtClean="0"/>
              <a:t>Postsekundäre, nicht universitäre Ausbildung</a:t>
            </a:r>
            <a:r>
              <a:rPr lang="de-AT" sz="3200" dirty="0" smtClean="0"/>
              <a:t> </a:t>
            </a:r>
            <a:endParaRPr lang="de-AT"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1052736"/>
            <a:ext cx="7200800" cy="5693866"/>
          </a:xfrm>
          <a:prstGeom prst="rect">
            <a:avLst/>
          </a:prstGeom>
          <a:noFill/>
        </p:spPr>
        <p:txBody>
          <a:bodyPr wrap="square" rtlCol="0">
            <a:spAutoFit/>
          </a:bodyPr>
          <a:lstStyle/>
          <a:p>
            <a:pPr algn="ctr"/>
            <a:r>
              <a:rPr lang="de-AT" sz="2000" b="1" dirty="0" smtClean="0">
                <a:solidFill>
                  <a:srgbClr val="002060"/>
                </a:solidFill>
              </a:rPr>
              <a:t>Theorie und Praxis</a:t>
            </a:r>
          </a:p>
          <a:p>
            <a:pPr algn="ctr"/>
            <a:endParaRPr lang="de-AT" sz="2000" b="1" dirty="0" smtClean="0">
              <a:solidFill>
                <a:srgbClr val="002060"/>
              </a:solidFill>
            </a:endParaRPr>
          </a:p>
          <a:p>
            <a:pPr algn="ctr"/>
            <a:r>
              <a:rPr lang="de-AT" b="1" dirty="0" smtClean="0"/>
              <a:t>Informelle Berufsausbildung</a:t>
            </a:r>
          </a:p>
          <a:p>
            <a:pPr algn="ctr"/>
            <a:endParaRPr lang="de-AT" b="1" dirty="0" smtClean="0"/>
          </a:p>
          <a:p>
            <a:pPr algn="ctr"/>
            <a:r>
              <a:rPr lang="de-AT" dirty="0" smtClean="0"/>
              <a:t>Fachkräfte ohne Zeugnisse</a:t>
            </a:r>
          </a:p>
          <a:p>
            <a:pPr algn="ctr"/>
            <a:endParaRPr lang="de-AT" dirty="0" smtClean="0"/>
          </a:p>
          <a:p>
            <a:pPr lvl="1">
              <a:buFont typeface="Arial" pitchFamily="34" charset="0"/>
              <a:buChar char="•"/>
            </a:pPr>
            <a:r>
              <a:rPr lang="de-AT" dirty="0" smtClean="0"/>
              <a:t> Friseure</a:t>
            </a:r>
          </a:p>
          <a:p>
            <a:pPr lvl="1">
              <a:buFont typeface="Arial" pitchFamily="34" charset="0"/>
              <a:buChar char="•"/>
            </a:pPr>
            <a:r>
              <a:rPr lang="de-AT" dirty="0" smtClean="0"/>
              <a:t> Schreiner</a:t>
            </a:r>
          </a:p>
          <a:p>
            <a:pPr lvl="1">
              <a:buFont typeface="Arial" pitchFamily="34" charset="0"/>
              <a:buChar char="•"/>
            </a:pPr>
            <a:r>
              <a:rPr lang="de-AT" dirty="0" smtClean="0"/>
              <a:t> Schneider</a:t>
            </a:r>
          </a:p>
          <a:p>
            <a:pPr lvl="1">
              <a:buFont typeface="Arial" pitchFamily="34" charset="0"/>
              <a:buChar char="•"/>
            </a:pPr>
            <a:r>
              <a:rPr lang="de-AT" dirty="0" smtClean="0"/>
              <a:t> Automechaniker</a:t>
            </a:r>
          </a:p>
          <a:p>
            <a:pPr lvl="1">
              <a:buFont typeface="Arial" pitchFamily="34" charset="0"/>
              <a:buChar char="•"/>
            </a:pPr>
            <a:r>
              <a:rPr lang="de-AT" dirty="0" smtClean="0"/>
              <a:t> Bau</a:t>
            </a:r>
          </a:p>
          <a:p>
            <a:pPr lvl="1">
              <a:buFont typeface="Arial" pitchFamily="34" charset="0"/>
              <a:buChar char="•"/>
            </a:pPr>
            <a:r>
              <a:rPr lang="de-AT" dirty="0" smtClean="0"/>
              <a:t> Elektriker</a:t>
            </a:r>
          </a:p>
          <a:p>
            <a:pPr lvl="1">
              <a:buFont typeface="Arial" pitchFamily="34" charset="0"/>
              <a:buChar char="•"/>
            </a:pPr>
            <a:r>
              <a:rPr lang="de-AT" dirty="0" smtClean="0"/>
              <a:t> Installateure</a:t>
            </a:r>
          </a:p>
          <a:p>
            <a:pPr lvl="1">
              <a:buFont typeface="Arial" pitchFamily="34" charset="0"/>
              <a:buChar char="•"/>
            </a:pPr>
            <a:r>
              <a:rPr lang="de-AT" dirty="0" smtClean="0"/>
              <a:t> Gärtner</a:t>
            </a:r>
          </a:p>
          <a:p>
            <a:pPr lvl="1">
              <a:buFont typeface="Arial" pitchFamily="34" charset="0"/>
              <a:buChar char="•"/>
            </a:pPr>
            <a:r>
              <a:rPr lang="de-AT" dirty="0" smtClean="0"/>
              <a:t> Schuster</a:t>
            </a:r>
          </a:p>
          <a:p>
            <a:pPr lvl="1">
              <a:buFont typeface="Arial" pitchFamily="34" charset="0"/>
              <a:buChar char="•"/>
            </a:pPr>
            <a:r>
              <a:rPr lang="de-AT" dirty="0" smtClean="0"/>
              <a:t> Bäcker</a:t>
            </a:r>
          </a:p>
          <a:p>
            <a:pPr lvl="1">
              <a:buFont typeface="Arial" pitchFamily="34" charset="0"/>
              <a:buChar char="•"/>
            </a:pPr>
            <a:r>
              <a:rPr lang="de-AT" dirty="0" smtClean="0"/>
              <a:t> Köche</a:t>
            </a:r>
          </a:p>
          <a:p>
            <a:pPr lvl="1">
              <a:buFont typeface="Arial" pitchFamily="34" charset="0"/>
              <a:buChar char="•"/>
            </a:pPr>
            <a:r>
              <a:rPr lang="de-AT" dirty="0" smtClean="0"/>
              <a:t> </a:t>
            </a:r>
            <a:r>
              <a:rPr lang="de-AT" dirty="0" err="1" smtClean="0"/>
              <a:t>etc</a:t>
            </a:r>
            <a:r>
              <a:rPr lang="de-AT" dirty="0" smtClean="0"/>
              <a:t>…..</a:t>
            </a:r>
          </a:p>
          <a:p>
            <a:pPr algn="ctr"/>
            <a:endParaRPr lang="de-AT" b="1" dirty="0" smtClean="0"/>
          </a:p>
          <a:p>
            <a:pPr algn="ctr"/>
            <a:endParaRPr lang="de-AT"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6"/>
          <p:cNvSpPr>
            <a:spLocks noGrp="1"/>
          </p:cNvSpPr>
          <p:nvPr>
            <p:ph type="sldNum" sz="quarter" idx="12"/>
          </p:nvPr>
        </p:nvSpPr>
        <p:spPr/>
        <p:txBody>
          <a:bodyPr/>
          <a:lstStyle/>
          <a:p>
            <a:pPr>
              <a:defRPr/>
            </a:pPr>
            <a:fld id="{D95F7B92-487E-4C53-B87B-5CE4992006C8}" type="slidenum">
              <a:rPr lang="de-AT"/>
              <a:pPr>
                <a:defRPr/>
              </a:pPr>
              <a:t>2</a:t>
            </a:fld>
            <a:endParaRPr lang="de-AT" dirty="0"/>
          </a:p>
        </p:txBody>
      </p:sp>
      <p:sp>
        <p:nvSpPr>
          <p:cNvPr id="7173" name="Rectangle 1"/>
          <p:cNvSpPr>
            <a:spLocks noChangeArrowheads="1"/>
          </p:cNvSpPr>
          <p:nvPr/>
        </p:nvSpPr>
        <p:spPr bwMode="auto">
          <a:xfrm>
            <a:off x="522288" y="2232484"/>
            <a:ext cx="8175625" cy="2439069"/>
          </a:xfrm>
          <a:prstGeom prst="rect">
            <a:avLst/>
          </a:prstGeom>
          <a:noFill/>
          <a:ln w="9525">
            <a:noFill/>
            <a:miter lim="800000"/>
            <a:headEnd/>
            <a:tailEnd/>
          </a:ln>
        </p:spPr>
        <p:txBody>
          <a:bodyPr tIns="152352" bIns="38088" anchor="ctr">
            <a:spAutoFit/>
          </a:bodyPr>
          <a:lstStyle/>
          <a:p>
            <a:pPr marL="457200" indent="-457200" eaLnBrk="0" hangingPunct="0">
              <a:defRPr/>
            </a:pPr>
            <a:endParaRPr lang="en-US" sz="2800" b="1" dirty="0">
              <a:latin typeface="Calibri" pitchFamily="34" charset="0"/>
            </a:endParaRPr>
          </a:p>
          <a:p>
            <a:pPr lvl="1" eaLnBrk="0" hangingPunct="0">
              <a:defRPr/>
            </a:pPr>
            <a:endParaRPr lang="en-US" sz="2400" b="1" dirty="0">
              <a:solidFill>
                <a:srgbClr val="00823B"/>
              </a:solidFill>
              <a:latin typeface="Calibri" pitchFamily="34" charset="0"/>
              <a:cs typeface="Times New Roman" pitchFamily="18" charset="0"/>
            </a:endParaRPr>
          </a:p>
          <a:p>
            <a:pPr lvl="1" eaLnBrk="0" hangingPunct="0">
              <a:defRPr/>
            </a:pPr>
            <a:endParaRPr lang="en-US" sz="2400" b="1" dirty="0">
              <a:solidFill>
                <a:srgbClr val="00823B"/>
              </a:solidFill>
              <a:latin typeface="Calibri" pitchFamily="34" charset="0"/>
              <a:cs typeface="Times New Roman" pitchFamily="18" charset="0"/>
            </a:endParaRPr>
          </a:p>
          <a:p>
            <a:pPr lvl="1" algn="ctr" eaLnBrk="0" hangingPunct="0">
              <a:defRPr/>
            </a:pPr>
            <a:r>
              <a:rPr lang="en-US" sz="2800" dirty="0" smtClean="0">
                <a:solidFill>
                  <a:srgbClr val="0000FF"/>
                </a:solidFill>
                <a:latin typeface="Calibri" pitchFamily="34" charset="0"/>
                <a:cs typeface="Times New Roman" pitchFamily="18" charset="0"/>
              </a:rPr>
              <a:t> </a:t>
            </a:r>
            <a:endParaRPr lang="en-US" sz="2800" dirty="0">
              <a:solidFill>
                <a:srgbClr val="0000FF"/>
              </a:solidFill>
              <a:latin typeface="Calibri" pitchFamily="34" charset="0"/>
              <a:cs typeface="Times New Roman" pitchFamily="18" charset="0"/>
            </a:endParaRPr>
          </a:p>
          <a:p>
            <a:pPr lvl="1" eaLnBrk="0" hangingPunct="0">
              <a:defRPr/>
            </a:pPr>
            <a:endParaRPr lang="en-US" dirty="0">
              <a:solidFill>
                <a:schemeClr val="bg2">
                  <a:lumMod val="25000"/>
                </a:schemeClr>
              </a:solidFill>
              <a:latin typeface="Calibri" pitchFamily="34" charset="0"/>
              <a:cs typeface="Times New Roman" pitchFamily="18" charset="0"/>
            </a:endParaRPr>
          </a:p>
          <a:p>
            <a:pPr lvl="1" eaLnBrk="0" hangingPunct="0">
              <a:defRPr/>
            </a:pPr>
            <a:endParaRPr lang="en-US" sz="2400" b="1" dirty="0">
              <a:solidFill>
                <a:srgbClr val="00823B"/>
              </a:solidFill>
              <a:latin typeface="Calibri" pitchFamily="34" charset="0"/>
              <a:cs typeface="Times New Roman" pitchFamily="18" charset="0"/>
            </a:endParaRPr>
          </a:p>
        </p:txBody>
      </p:sp>
      <p:pic>
        <p:nvPicPr>
          <p:cNvPr id="8196" name="Picture 4" descr="http://www.heatherhastie.com/wp-content/uploads/2015/10/syria-political-map.jpg"/>
          <p:cNvPicPr>
            <a:picLocks noChangeAspect="1" noChangeArrowheads="1"/>
          </p:cNvPicPr>
          <p:nvPr/>
        </p:nvPicPr>
        <p:blipFill>
          <a:blip r:embed="rId3" cstate="print"/>
          <a:srcRect/>
          <a:stretch>
            <a:fillRect/>
          </a:stretch>
        </p:blipFill>
        <p:spPr bwMode="auto">
          <a:xfrm>
            <a:off x="431541" y="133553"/>
            <a:ext cx="8280919" cy="6707545"/>
          </a:xfrm>
          <a:prstGeom prst="rect">
            <a:avLst/>
          </a:prstGeom>
          <a:noFill/>
        </p:spPr>
      </p:pic>
    </p:spTree>
    <p:extLst>
      <p:ext uri="{BB962C8B-B14F-4D97-AF65-F5344CB8AC3E}">
        <p14:creationId xmlns:p14="http://schemas.microsoft.com/office/powerpoint/2010/main" val="953395398"/>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95536" y="404664"/>
            <a:ext cx="8496944" cy="61093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Universitäten</a:t>
            </a:r>
          </a:p>
          <a:p>
            <a:pPr lvl="0" algn="ctr" fontAlgn="base">
              <a:spcBef>
                <a:spcPct val="0"/>
              </a:spcBef>
              <a:spcAft>
                <a:spcPct val="0"/>
              </a:spcAft>
            </a:pPr>
            <a:endParaRPr lang="de-DE" sz="2000" dirty="0" smtClean="0">
              <a:latin typeface="Calibri" pitchFamily="34" charset="0"/>
              <a:ea typeface="Calibri" pitchFamily="34" charset="0"/>
              <a:cs typeface="Arial" pitchFamily="34" charset="0"/>
            </a:endParaRPr>
          </a:p>
          <a:p>
            <a:pPr lvl="0" fontAlgn="base">
              <a:spcBef>
                <a:spcPct val="0"/>
              </a:spcBef>
              <a:spcAft>
                <a:spcPct val="0"/>
              </a:spcAft>
            </a:pPr>
            <a:r>
              <a:rPr lang="de-AT" sz="2000" dirty="0" smtClean="0">
                <a:latin typeface="Calibri" pitchFamily="34" charset="0"/>
                <a:ea typeface="Calibri" pitchFamily="34" charset="0"/>
                <a:cs typeface="Arial" pitchFamily="34" charset="0"/>
              </a:rPr>
              <a:t>Aufbau des Studiums:</a:t>
            </a:r>
          </a:p>
          <a:p>
            <a:pPr lvl="0" fontAlgn="base">
              <a:spcBef>
                <a:spcPct val="0"/>
              </a:spcBef>
              <a:spcAft>
                <a:spcPct val="0"/>
              </a:spcAft>
            </a:pPr>
            <a:endParaRPr lang="de-AT" sz="2000" dirty="0" smtClean="0">
              <a:latin typeface="Calibri" pitchFamily="34" charset="0"/>
              <a:ea typeface="Calibri" pitchFamily="34" charset="0"/>
              <a:cs typeface="Arial" pitchFamily="34" charset="0"/>
            </a:endParaRPr>
          </a:p>
          <a:p>
            <a:pPr lvl="0" fontAlgn="base">
              <a:spcBef>
                <a:spcPct val="0"/>
              </a:spcBef>
              <a:spcAft>
                <a:spcPct val="0"/>
              </a:spcAft>
            </a:pPr>
            <a:r>
              <a:rPr lang="de-AT" sz="2000" dirty="0" smtClean="0">
                <a:latin typeface="Calibri" pitchFamily="34" charset="0"/>
                <a:ea typeface="Calibri" pitchFamily="34" charset="0"/>
                <a:cs typeface="Arial" pitchFamily="34" charset="0"/>
              </a:rPr>
              <a:t>Die Universitäten vergeben Absolventen verschiedene Abschlüsse: </a:t>
            </a:r>
          </a:p>
          <a:p>
            <a:pPr lvl="0" fontAlgn="base">
              <a:spcBef>
                <a:spcPct val="0"/>
              </a:spcBef>
              <a:spcAft>
                <a:spcPct val="0"/>
              </a:spcAft>
            </a:pPr>
            <a:r>
              <a:rPr lang="de-AT" sz="2000" dirty="0" smtClean="0">
                <a:latin typeface="Calibri" pitchFamily="34" charset="0"/>
                <a:ea typeface="Calibri" pitchFamily="34" charset="0"/>
                <a:cs typeface="Arial" pitchFamily="34" charset="0"/>
              </a:rPr>
              <a:t>(Master, </a:t>
            </a:r>
            <a:r>
              <a:rPr lang="de-AT" sz="2000" dirty="0" err="1" smtClean="0">
                <a:latin typeface="Calibri" pitchFamily="34" charset="0"/>
                <a:ea typeface="Calibri" pitchFamily="34" charset="0"/>
                <a:cs typeface="Arial" pitchFamily="34" charset="0"/>
              </a:rPr>
              <a:t>Ph.D</a:t>
            </a:r>
            <a:r>
              <a:rPr lang="de-AT" sz="2000" dirty="0" smtClean="0">
                <a:latin typeface="Calibri" pitchFamily="34" charset="0"/>
                <a:ea typeface="Calibri" pitchFamily="34" charset="0"/>
                <a:cs typeface="Arial" pitchFamily="34" charset="0"/>
              </a:rPr>
              <a:t>. Professional Training und Qualifikation) und Bachelor (Bachelor)</a:t>
            </a:r>
          </a:p>
          <a:p>
            <a:pPr lvl="0" fontAlgn="base">
              <a:spcBef>
                <a:spcPct val="0"/>
              </a:spcBef>
              <a:spcAft>
                <a:spcPct val="0"/>
              </a:spcAft>
            </a:pPr>
            <a:endParaRPr lang="de-AT" sz="2000" dirty="0" smtClean="0">
              <a:latin typeface="Calibri" pitchFamily="34" charset="0"/>
              <a:ea typeface="Calibri" pitchFamily="34" charset="0"/>
              <a:cs typeface="Arial" pitchFamily="34" charset="0"/>
            </a:endParaRPr>
          </a:p>
          <a:p>
            <a:pPr lvl="0" fontAlgn="base">
              <a:spcBef>
                <a:spcPct val="0"/>
              </a:spcBef>
              <a:spcAft>
                <a:spcPct val="0"/>
              </a:spcAft>
            </a:pPr>
            <a:r>
              <a:rPr lang="de-AT" sz="2000" dirty="0" smtClean="0">
                <a:latin typeface="Calibri" pitchFamily="34" charset="0"/>
                <a:ea typeface="Calibri" pitchFamily="34" charset="0"/>
                <a:cs typeface="Arial" pitchFamily="34" charset="0"/>
              </a:rPr>
              <a:t>- Die Studienzeit für den </a:t>
            </a:r>
            <a:r>
              <a:rPr lang="de-AT" sz="2000" b="1" dirty="0" smtClean="0">
                <a:latin typeface="Calibri" pitchFamily="34" charset="0"/>
                <a:ea typeface="Calibri" pitchFamily="34" charset="0"/>
                <a:cs typeface="Arial" pitchFamily="34" charset="0"/>
              </a:rPr>
              <a:t>Bachelor</a:t>
            </a:r>
            <a:r>
              <a:rPr lang="de-AT" sz="2000" dirty="0" smtClean="0">
                <a:latin typeface="Calibri" pitchFamily="34" charset="0"/>
                <a:ea typeface="Calibri" pitchFamily="34" charset="0"/>
                <a:cs typeface="Arial" pitchFamily="34" charset="0"/>
              </a:rPr>
              <a:t>-Abschluss beträgt 4 bis 6 Jahre, je nach  Disziplin und Fach.</a:t>
            </a:r>
          </a:p>
          <a:p>
            <a:pPr lvl="0" fontAlgn="base">
              <a:spcBef>
                <a:spcPct val="0"/>
              </a:spcBef>
              <a:spcAft>
                <a:spcPct val="0"/>
              </a:spcAft>
            </a:pPr>
            <a:endParaRPr lang="de-AT" sz="2000" dirty="0" smtClean="0">
              <a:latin typeface="Calibri" pitchFamily="34" charset="0"/>
              <a:ea typeface="Calibri" pitchFamily="34" charset="0"/>
              <a:cs typeface="Arial" pitchFamily="34" charset="0"/>
            </a:endParaRPr>
          </a:p>
          <a:p>
            <a:pPr lvl="0" fontAlgn="base">
              <a:spcBef>
                <a:spcPct val="0"/>
              </a:spcBef>
              <a:spcAft>
                <a:spcPct val="0"/>
              </a:spcAft>
              <a:buFontTx/>
              <a:buChar char="-"/>
            </a:pPr>
            <a:r>
              <a:rPr lang="de-AT" sz="2000" dirty="0" smtClean="0">
                <a:latin typeface="Calibri" pitchFamily="34" charset="0"/>
                <a:ea typeface="Calibri" pitchFamily="34" charset="0"/>
                <a:cs typeface="Arial" pitchFamily="34" charset="0"/>
              </a:rPr>
              <a:t>Das </a:t>
            </a:r>
            <a:r>
              <a:rPr lang="de-AT" sz="2000" b="1" dirty="0" smtClean="0">
                <a:latin typeface="Calibri" pitchFamily="34" charset="0"/>
                <a:ea typeface="Calibri" pitchFamily="34" charset="0"/>
                <a:cs typeface="Arial" pitchFamily="34" charset="0"/>
              </a:rPr>
              <a:t>Master</a:t>
            </a:r>
            <a:r>
              <a:rPr lang="de-AT" sz="2000" dirty="0" smtClean="0">
                <a:latin typeface="Calibri" pitchFamily="34" charset="0"/>
                <a:ea typeface="Calibri" pitchFamily="34" charset="0"/>
                <a:cs typeface="Arial" pitchFamily="34" charset="0"/>
              </a:rPr>
              <a:t>-Programm kombiniert Arbeit und Forschung, und erfordert ein Minimum von zwei Jahren und ein Maximum von drei. Unter bestimmten Umständen kann eine zusätzliches viertes Jahr durch eine Entscheidung des Universitätsrates genehmigt werden.</a:t>
            </a:r>
          </a:p>
          <a:p>
            <a:pPr lvl="0" fontAlgn="base">
              <a:spcBef>
                <a:spcPct val="0"/>
              </a:spcBef>
              <a:spcAft>
                <a:spcPct val="0"/>
              </a:spcAft>
              <a:buFontTx/>
              <a:buChar char="-"/>
            </a:pPr>
            <a:endParaRPr lang="de-AT" sz="2000" dirty="0" smtClean="0">
              <a:latin typeface="Calibri" pitchFamily="34" charset="0"/>
              <a:ea typeface="Calibri" pitchFamily="34" charset="0"/>
              <a:cs typeface="Arial" pitchFamily="34" charset="0"/>
            </a:endParaRPr>
          </a:p>
          <a:p>
            <a:pPr lvl="0" fontAlgn="base">
              <a:spcBef>
                <a:spcPct val="0"/>
              </a:spcBef>
              <a:spcAft>
                <a:spcPct val="0"/>
              </a:spcAft>
              <a:buFontTx/>
              <a:buChar char="-"/>
            </a:pPr>
            <a:r>
              <a:rPr lang="de-AT" sz="2000" dirty="0" smtClean="0">
                <a:latin typeface="Calibri" pitchFamily="34" charset="0"/>
                <a:ea typeface="Calibri" pitchFamily="34" charset="0"/>
                <a:cs typeface="Arial" pitchFamily="34" charset="0"/>
              </a:rPr>
              <a:t> Der </a:t>
            </a:r>
            <a:r>
              <a:rPr lang="de-AT" sz="2000" b="1" dirty="0" err="1" smtClean="0">
                <a:latin typeface="Calibri" pitchFamily="34" charset="0"/>
                <a:ea typeface="Calibri" pitchFamily="34" charset="0"/>
                <a:cs typeface="Arial" pitchFamily="34" charset="0"/>
              </a:rPr>
              <a:t>Ph.D</a:t>
            </a:r>
            <a:r>
              <a:rPr lang="de-AT" sz="2000" b="1" dirty="0" smtClean="0">
                <a:latin typeface="Calibri" pitchFamily="34" charset="0"/>
                <a:ea typeface="Calibri" pitchFamily="34" charset="0"/>
                <a:cs typeface="Arial" pitchFamily="34" charset="0"/>
              </a:rPr>
              <a:t> </a:t>
            </a:r>
            <a:r>
              <a:rPr lang="de-AT" sz="2000" dirty="0" smtClean="0">
                <a:latin typeface="Calibri" pitchFamily="34" charset="0"/>
                <a:ea typeface="Calibri" pitchFamily="34" charset="0"/>
                <a:cs typeface="Arial" pitchFamily="34" charset="0"/>
              </a:rPr>
              <a:t>Grad ist ein volles Forschungsprogramm. Die Zeit der Forschung darf nicht weniger als zwei Jahre und nicht mehr als fünf Jahre, nach Entscheidung des Universitätsrats auf Grundlage der Empfehlung des Fachbereichsrat, betragen.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99592" y="980728"/>
            <a:ext cx="7344816" cy="5078313"/>
          </a:xfrm>
          <a:prstGeom prst="rect">
            <a:avLst/>
          </a:prstGeom>
        </p:spPr>
        <p:txBody>
          <a:bodyPr wrap="square">
            <a:spAutoFit/>
          </a:bodyPr>
          <a:lstStyle/>
          <a:p>
            <a:pPr lvl="0" algn="ctr" fontAlgn="base">
              <a:spcBef>
                <a:spcPct val="0"/>
              </a:spcBef>
              <a:spcAft>
                <a:spcPct val="0"/>
              </a:spcAft>
            </a:pPr>
            <a:r>
              <a:rPr lang="de-DE" sz="2000" b="1" dirty="0" smtClean="0">
                <a:latin typeface="Calibri" pitchFamily="34" charset="0"/>
                <a:ea typeface="Calibri" pitchFamily="34" charset="0"/>
                <a:cs typeface="Arial" pitchFamily="34" charset="0"/>
              </a:rPr>
              <a:t>Staatliche Universitäten:</a:t>
            </a:r>
          </a:p>
          <a:p>
            <a:pPr lvl="0" fontAlgn="base">
              <a:spcBef>
                <a:spcPct val="0"/>
              </a:spcBef>
              <a:spcAft>
                <a:spcPct val="0"/>
              </a:spcAft>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Universität Damaskus</a:t>
            </a: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Universität Aleppo</a:t>
            </a: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a:t>
            </a:r>
            <a:r>
              <a:rPr lang="de-DE" dirty="0" err="1" smtClean="0">
                <a:latin typeface="Calibri" pitchFamily="34" charset="0"/>
                <a:ea typeface="Calibri" pitchFamily="34" charset="0"/>
                <a:cs typeface="Arial" pitchFamily="34" charset="0"/>
              </a:rPr>
              <a:t>Baath</a:t>
            </a:r>
            <a:r>
              <a:rPr lang="de-DE" dirty="0" smtClean="0">
                <a:latin typeface="Calibri" pitchFamily="34" charset="0"/>
                <a:ea typeface="Calibri" pitchFamily="34" charset="0"/>
                <a:cs typeface="Arial" pitchFamily="34" charset="0"/>
              </a:rPr>
              <a:t>-Universität (Homs)</a:t>
            </a: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a:t>
            </a:r>
            <a:r>
              <a:rPr lang="de-DE" dirty="0" err="1" smtClean="0">
                <a:latin typeface="Calibri" pitchFamily="34" charset="0"/>
                <a:ea typeface="Calibri" pitchFamily="34" charset="0"/>
                <a:cs typeface="Arial" pitchFamily="34" charset="0"/>
              </a:rPr>
              <a:t>Tishreen</a:t>
            </a:r>
            <a:r>
              <a:rPr lang="de-DE" dirty="0" smtClean="0">
                <a:latin typeface="Calibri" pitchFamily="34" charset="0"/>
                <a:ea typeface="Calibri" pitchFamily="34" charset="0"/>
                <a:cs typeface="Arial" pitchFamily="34" charset="0"/>
              </a:rPr>
              <a:t> Universität (</a:t>
            </a:r>
            <a:r>
              <a:rPr lang="de-DE" dirty="0" err="1" smtClean="0">
                <a:latin typeface="Calibri" pitchFamily="34" charset="0"/>
                <a:ea typeface="Calibri" pitchFamily="34" charset="0"/>
                <a:cs typeface="Arial" pitchFamily="34" charset="0"/>
              </a:rPr>
              <a:t>Lattakia</a:t>
            </a:r>
            <a:r>
              <a:rPr lang="de-DE" dirty="0" smtClean="0">
                <a:latin typeface="Calibri" pitchFamily="34" charset="0"/>
                <a:ea typeface="Calibri" pitchFamily="34" charset="0"/>
                <a:cs typeface="Arial" pitchFamily="34" charset="0"/>
              </a:rPr>
              <a:t>)</a:t>
            </a: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Euphrat Universität (</a:t>
            </a:r>
            <a:r>
              <a:rPr lang="de-DE" dirty="0" err="1" smtClean="0">
                <a:latin typeface="Calibri" pitchFamily="34" charset="0"/>
                <a:ea typeface="Calibri" pitchFamily="34" charset="0"/>
                <a:cs typeface="Arial" pitchFamily="34" charset="0"/>
              </a:rPr>
              <a:t>Deir</a:t>
            </a:r>
            <a:r>
              <a:rPr lang="de-DE" dirty="0" smtClean="0">
                <a:latin typeface="Calibri" pitchFamily="34" charset="0"/>
                <a:ea typeface="Calibri" pitchFamily="34" charset="0"/>
                <a:cs typeface="Arial" pitchFamily="34" charset="0"/>
              </a:rPr>
              <a:t> </a:t>
            </a:r>
            <a:r>
              <a:rPr lang="de-DE" dirty="0" err="1" smtClean="0">
                <a:latin typeface="Calibri" pitchFamily="34" charset="0"/>
                <a:ea typeface="Calibri" pitchFamily="34" charset="0"/>
                <a:cs typeface="Arial" pitchFamily="34" charset="0"/>
              </a:rPr>
              <a:t>Ez</a:t>
            </a:r>
            <a:r>
              <a:rPr lang="de-DE" dirty="0" smtClean="0">
                <a:latin typeface="Calibri" pitchFamily="34" charset="0"/>
                <a:ea typeface="Calibri" pitchFamily="34" charset="0"/>
                <a:cs typeface="Arial" pitchFamily="34" charset="0"/>
              </a:rPr>
              <a:t> </a:t>
            </a:r>
            <a:r>
              <a:rPr lang="de-DE" dirty="0" err="1" smtClean="0">
                <a:latin typeface="Calibri" pitchFamily="34" charset="0"/>
                <a:ea typeface="Calibri" pitchFamily="34" charset="0"/>
                <a:cs typeface="Arial" pitchFamily="34" charset="0"/>
              </a:rPr>
              <a:t>Zour</a:t>
            </a:r>
            <a:r>
              <a:rPr lang="de-DE" dirty="0" smtClean="0">
                <a:latin typeface="Calibri" pitchFamily="34" charset="0"/>
                <a:ea typeface="Calibri" pitchFamily="34" charset="0"/>
                <a:cs typeface="Arial" pitchFamily="34" charset="0"/>
              </a:rPr>
              <a:t>)</a:t>
            </a: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Universität </a:t>
            </a:r>
            <a:r>
              <a:rPr lang="de-DE" dirty="0" err="1" smtClean="0">
                <a:latin typeface="Calibri" pitchFamily="34" charset="0"/>
                <a:ea typeface="Calibri" pitchFamily="34" charset="0"/>
                <a:cs typeface="Arial" pitchFamily="34" charset="0"/>
              </a:rPr>
              <a:t>Tartous</a:t>
            </a: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Universität Hama</a:t>
            </a:r>
          </a:p>
          <a:p>
            <a:pPr lvl="0" fontAlgn="base">
              <a:spcBef>
                <a:spcPct val="0"/>
              </a:spcBef>
              <a:spcAft>
                <a:spcPct val="0"/>
              </a:spcAft>
              <a:buFont typeface="Wingdings" pitchFamily="2" charset="2"/>
              <a:buChar char="§"/>
            </a:pPr>
            <a:endParaRPr lang="de-DE" dirty="0" smtClean="0">
              <a:latin typeface="Calibri" pitchFamily="34" charset="0"/>
              <a:ea typeface="Calibri" pitchFamily="34" charset="0"/>
              <a:cs typeface="Arial" pitchFamily="34" charset="0"/>
            </a:endParaRPr>
          </a:p>
          <a:p>
            <a:pPr lvl="0" fontAlgn="base">
              <a:spcBef>
                <a:spcPct val="0"/>
              </a:spcBef>
              <a:spcAft>
                <a:spcPct val="0"/>
              </a:spcAft>
              <a:buFont typeface="Wingdings" pitchFamily="2" charset="2"/>
              <a:buChar char="§"/>
            </a:pPr>
            <a:r>
              <a:rPr lang="de-DE" dirty="0" smtClean="0">
                <a:latin typeface="Calibri" pitchFamily="34" charset="0"/>
                <a:ea typeface="Calibri" pitchFamily="34" charset="0"/>
                <a:cs typeface="Arial" pitchFamily="34" charset="0"/>
              </a:rPr>
              <a:t> </a:t>
            </a:r>
            <a:r>
              <a:rPr lang="de-DE" dirty="0" err="1" smtClean="0">
                <a:latin typeface="Calibri" pitchFamily="34" charset="0"/>
                <a:ea typeface="Calibri" pitchFamily="34" charset="0"/>
                <a:cs typeface="Arial" pitchFamily="34" charset="0"/>
              </a:rPr>
              <a:t>Syrian</a:t>
            </a:r>
            <a:r>
              <a:rPr lang="de-DE" dirty="0" smtClean="0">
                <a:latin typeface="Calibri" pitchFamily="34" charset="0"/>
                <a:ea typeface="Calibri" pitchFamily="34" charset="0"/>
                <a:cs typeface="Arial" pitchFamily="34" charset="0"/>
              </a:rPr>
              <a:t> Virtual University (ab 2002)</a:t>
            </a:r>
            <a:endParaRPr lang="de-DE" sz="3200" dirty="0" smtClean="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7544" y="692696"/>
            <a:ext cx="7272808" cy="5909310"/>
          </a:xfrm>
          <a:prstGeom prst="rect">
            <a:avLst/>
          </a:prstGeom>
        </p:spPr>
        <p:txBody>
          <a:bodyPr wrap="square">
            <a:spAutoFit/>
          </a:bodyPr>
          <a:lstStyle/>
          <a:p>
            <a:endParaRPr lang="de-AT" dirty="0" smtClean="0"/>
          </a:p>
          <a:p>
            <a:pPr algn="ctr"/>
            <a:r>
              <a:rPr lang="de-DE" b="1" dirty="0" smtClean="0">
                <a:latin typeface="Calibri" pitchFamily="34" charset="0"/>
                <a:ea typeface="Calibri" pitchFamily="34" charset="0"/>
                <a:cs typeface="Arial" pitchFamily="34" charset="0"/>
              </a:rPr>
              <a:t>Universität Damaskus </a:t>
            </a:r>
          </a:p>
          <a:p>
            <a:pPr algn="ctr"/>
            <a:r>
              <a:rPr lang="de-DE" dirty="0" smtClean="0">
                <a:latin typeface="Calibri" pitchFamily="34" charset="0"/>
                <a:ea typeface="Calibri" pitchFamily="34" charset="0"/>
                <a:cs typeface="Arial" pitchFamily="34" charset="0"/>
              </a:rPr>
              <a:t>(gegründet 1901 aus einer Medizinschule)</a:t>
            </a:r>
            <a:endParaRPr lang="de-AT" dirty="0" smtClean="0"/>
          </a:p>
          <a:p>
            <a:endParaRPr lang="de-AT" dirty="0" smtClean="0"/>
          </a:p>
          <a:p>
            <a:pPr lvl="1">
              <a:buFont typeface="Arial" pitchFamily="34" charset="0"/>
              <a:buChar char="•"/>
            </a:pPr>
            <a:r>
              <a:rPr lang="de-AT" dirty="0" smtClean="0"/>
              <a:t>Fakultät für Informatik</a:t>
            </a:r>
          </a:p>
          <a:p>
            <a:pPr lvl="1">
              <a:buFont typeface="Arial" pitchFamily="34" charset="0"/>
              <a:buChar char="•"/>
            </a:pPr>
            <a:r>
              <a:rPr lang="de-AT" dirty="0" smtClean="0"/>
              <a:t>Fakultät für Naturwissenschaften </a:t>
            </a:r>
          </a:p>
          <a:p>
            <a:pPr lvl="1">
              <a:buFont typeface="Arial" pitchFamily="34" charset="0"/>
              <a:buChar char="•"/>
            </a:pPr>
            <a:r>
              <a:rPr lang="de-AT" dirty="0" smtClean="0"/>
              <a:t>Fakultät für Elektrotechnik und Maschinenbau</a:t>
            </a:r>
          </a:p>
          <a:p>
            <a:pPr lvl="1">
              <a:buFont typeface="Arial" pitchFamily="34" charset="0"/>
              <a:buChar char="•"/>
            </a:pPr>
            <a:r>
              <a:rPr lang="de-AT" dirty="0" smtClean="0"/>
              <a:t>Wirtschaftsfakultät </a:t>
            </a:r>
          </a:p>
          <a:p>
            <a:pPr lvl="1">
              <a:buFont typeface="Arial" pitchFamily="34" charset="0"/>
              <a:buChar char="•"/>
            </a:pPr>
            <a:r>
              <a:rPr lang="de-AT" dirty="0" smtClean="0"/>
              <a:t>Fakultät für Bauingenieurwesen </a:t>
            </a:r>
          </a:p>
          <a:p>
            <a:pPr lvl="1">
              <a:buFont typeface="Arial" pitchFamily="34" charset="0"/>
              <a:buChar char="•"/>
            </a:pPr>
            <a:r>
              <a:rPr lang="de-AT" dirty="0" smtClean="0"/>
              <a:t>Fakultät für Bildungswissenschaften</a:t>
            </a:r>
          </a:p>
          <a:p>
            <a:pPr lvl="1">
              <a:buFont typeface="Arial" pitchFamily="34" charset="0"/>
              <a:buChar char="•"/>
            </a:pPr>
            <a:r>
              <a:rPr lang="de-AT" dirty="0" smtClean="0"/>
              <a:t>Fakultät für Architektur</a:t>
            </a:r>
          </a:p>
          <a:p>
            <a:pPr lvl="1">
              <a:buFont typeface="Arial" pitchFamily="34" charset="0"/>
              <a:buChar char="•"/>
            </a:pPr>
            <a:r>
              <a:rPr lang="de-AT" dirty="0" smtClean="0"/>
              <a:t>Fakultät für Geisteswissenschaften</a:t>
            </a:r>
          </a:p>
          <a:p>
            <a:pPr lvl="1">
              <a:buFont typeface="Arial" pitchFamily="34" charset="0"/>
              <a:buChar char="•"/>
            </a:pPr>
            <a:r>
              <a:rPr lang="de-AT" dirty="0" smtClean="0"/>
              <a:t>Fakultät der Landwirtschaft</a:t>
            </a:r>
          </a:p>
          <a:p>
            <a:pPr lvl="1">
              <a:buFont typeface="Arial" pitchFamily="34" charset="0"/>
              <a:buChar char="•"/>
            </a:pPr>
            <a:r>
              <a:rPr lang="de-AT" dirty="0" smtClean="0"/>
              <a:t>Fakultät für Politikwissenschaften </a:t>
            </a:r>
          </a:p>
          <a:p>
            <a:pPr lvl="1">
              <a:buFont typeface="Arial" pitchFamily="34" charset="0"/>
              <a:buChar char="•"/>
            </a:pPr>
            <a:r>
              <a:rPr lang="de-AT" dirty="0" smtClean="0"/>
              <a:t>Medizinische Fakultät</a:t>
            </a:r>
          </a:p>
          <a:p>
            <a:pPr lvl="1">
              <a:buFont typeface="Arial" pitchFamily="34" charset="0"/>
              <a:buChar char="•"/>
            </a:pPr>
            <a:r>
              <a:rPr lang="de-AT" dirty="0" smtClean="0"/>
              <a:t>Rechtswissenschaftliche Fakultät</a:t>
            </a:r>
          </a:p>
          <a:p>
            <a:pPr lvl="1">
              <a:buFont typeface="Arial" pitchFamily="34" charset="0"/>
              <a:buChar char="•"/>
            </a:pPr>
            <a:r>
              <a:rPr lang="de-AT" dirty="0" smtClean="0"/>
              <a:t>Fakultät für Zahnmedizin</a:t>
            </a:r>
          </a:p>
          <a:p>
            <a:pPr lvl="1">
              <a:buFont typeface="Arial" pitchFamily="34" charset="0"/>
              <a:buChar char="•"/>
            </a:pPr>
            <a:r>
              <a:rPr lang="de-AT" dirty="0" smtClean="0"/>
              <a:t>Fakultät der bildenden Künste</a:t>
            </a:r>
          </a:p>
          <a:p>
            <a:pPr lvl="1">
              <a:buFont typeface="Arial" pitchFamily="34" charset="0"/>
              <a:buChar char="•"/>
            </a:pPr>
            <a:r>
              <a:rPr lang="de-AT" dirty="0" smtClean="0"/>
              <a:t>Pharmakologische Fakultät</a:t>
            </a:r>
          </a:p>
          <a:p>
            <a:pPr lvl="1">
              <a:buFont typeface="Arial" pitchFamily="34" charset="0"/>
              <a:buChar char="•"/>
            </a:pPr>
            <a:r>
              <a:rPr lang="de-AT" dirty="0" smtClean="0"/>
              <a:t>Fakultät für islamische Jurisprudenz</a:t>
            </a:r>
          </a:p>
          <a:p>
            <a:pPr lvl="1">
              <a:buFont typeface="Arial" pitchFamily="34" charset="0"/>
              <a:buChar char="•"/>
            </a:pPr>
            <a:r>
              <a:rPr lang="de-AT" dirty="0" smtClean="0"/>
              <a:t>Fakultät für Tourismus</a:t>
            </a:r>
            <a:endParaRPr lang="de-A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755576" y="190133"/>
            <a:ext cx="7056784" cy="65453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Höhere Institute </a:t>
            </a:r>
            <a:r>
              <a:rPr lang="de-DE" sz="2000" b="1" dirty="0" smtClean="0">
                <a:latin typeface="Calibri" pitchFamily="34" charset="0"/>
                <a:ea typeface="Calibri" pitchFamily="34" charset="0"/>
                <a:cs typeface="Arial" pitchFamily="34" charset="0"/>
              </a:rPr>
              <a:t>(4 Jahre)</a:t>
            </a:r>
            <a:endParaRPr kumimoji="0" lang="de-DE"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de-DE" sz="1600" b="1" dirty="0" smtClean="0">
              <a:latin typeface="Calibri" pitchFamily="34" charset="0"/>
              <a:ea typeface="Calibri" pitchFamily="34" charset="0"/>
              <a:cs typeface="Arial" pitchFamily="34" charset="0"/>
            </a:endParaRPr>
          </a:p>
          <a:p>
            <a:pPr lvl="0" fontAlgn="base">
              <a:lnSpc>
                <a:spcPts val="2000"/>
              </a:lnSpc>
              <a:spcBef>
                <a:spcPct val="0"/>
              </a:spcBef>
              <a:spcAft>
                <a:spcPct val="0"/>
              </a:spcAft>
            </a:pPr>
            <a:r>
              <a:rPr lang="de-DE" dirty="0" smtClean="0">
                <a:latin typeface="Calibri" pitchFamily="34" charset="0"/>
                <a:ea typeface="Calibri" pitchFamily="34" charset="0"/>
                <a:cs typeface="Arial" pitchFamily="34" charset="0"/>
              </a:rPr>
              <a:t>- </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Higher Institute </a:t>
            </a:r>
            <a:r>
              <a:rPr kumimoji="0" lang="de-DE"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for</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Business Administration HIBS</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Nationales Institut für öffentliche Verwaltung INA</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Höheres Institut für Bevölkerungsstudien und Forschung HIDSR</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Höheres Institut für Wasserwirtschaft HIWM</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Höhere Institut zur Erforschung von Laser und seine Anwendungen</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Höheres Institut für Forschung und Studium der Seismologie</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Higher Institute </a:t>
            </a:r>
            <a:r>
              <a:rPr kumimoji="0" lang="de-DE"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for</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Management Development</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Höheres Institut für Übersetzen und Dolmetschen</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de-DE"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Arab</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Scientific </a:t>
            </a:r>
            <a:r>
              <a:rPr kumimoji="0" lang="de-DE"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Heritage</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Institute</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Higher Institute </a:t>
            </a:r>
            <a:r>
              <a:rPr kumimoji="0" lang="de-DE"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of</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de-DE"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Languages</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lang="de-DE" dirty="0" smtClean="0">
                <a:latin typeface="Calibri" pitchFamily="34" charset="0"/>
                <a:ea typeface="Calibri" pitchFamily="34" charset="0"/>
                <a:cs typeface="Arial" pitchFamily="34" charset="0"/>
              </a:rPr>
              <a:t> Höheres </a:t>
            </a: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Institut für Meeresforschung</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r>
            <a:b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br>
            <a:r>
              <a:rPr kumimoji="0" lang="de-DE"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Höheres Institut für Umweltforschung</a:t>
            </a:r>
            <a:endParaRPr kumimoji="0" lang="de-DE"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25" y="1268760"/>
            <a:ext cx="8982075" cy="527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0" y="0"/>
            <a:ext cx="9144000" cy="1138773"/>
          </a:xfrm>
          <a:prstGeom prst="rect">
            <a:avLst/>
          </a:prstGeom>
          <a:noFill/>
        </p:spPr>
        <p:txBody>
          <a:bodyPr wrap="square" rtlCol="0">
            <a:spAutoFit/>
          </a:bodyPr>
          <a:lstStyle/>
          <a:p>
            <a:pPr algn="ctr"/>
            <a:r>
              <a:rPr lang="de-AT" dirty="0" smtClean="0"/>
              <a:t>Online Datenbanken des Hochschulministeriums</a:t>
            </a:r>
          </a:p>
          <a:p>
            <a:endParaRPr lang="de-AT" dirty="0" smtClean="0"/>
          </a:p>
          <a:p>
            <a:pPr algn="ctr"/>
            <a:r>
              <a:rPr lang="de-AT" sz="1600" dirty="0" smtClean="0"/>
              <a:t>   Ergebnisse einiger Universitäten und Fakultäten, sowie Lehrpläne </a:t>
            </a:r>
          </a:p>
          <a:p>
            <a:pPr algn="ctr"/>
            <a:r>
              <a:rPr lang="de-AT" sz="1600" dirty="0" smtClean="0"/>
              <a:t>online abrufbar :  </a:t>
            </a:r>
            <a:r>
              <a:rPr lang="de-AT" sz="1600" i="1" dirty="0" smtClean="0"/>
              <a:t>www.mohe.gov.sy</a:t>
            </a:r>
            <a:r>
              <a:rPr lang="de-AT" sz="1600" dirty="0" smtClean="0"/>
              <a:t> </a:t>
            </a:r>
            <a:endParaRPr lang="de-AT" sz="1600" dirty="0"/>
          </a:p>
        </p:txBody>
      </p:sp>
    </p:spTree>
    <p:extLst>
      <p:ext uri="{BB962C8B-B14F-4D97-AF65-F5344CB8AC3E}">
        <p14:creationId xmlns:p14="http://schemas.microsoft.com/office/powerpoint/2010/main" val="2352921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335846"/>
            <a:ext cx="8136904" cy="6217087"/>
          </a:xfrm>
          <a:prstGeom prst="rect">
            <a:avLst/>
          </a:prstGeom>
        </p:spPr>
        <p:txBody>
          <a:bodyPr wrap="square">
            <a:spAutoFit/>
          </a:bodyPr>
          <a:lstStyle/>
          <a:p>
            <a:pPr algn="ctr"/>
            <a:r>
              <a:rPr lang="de-DE" sz="2000" b="1" dirty="0" smtClean="0"/>
              <a:t>Private Universitäten </a:t>
            </a:r>
          </a:p>
          <a:p>
            <a:endParaRPr lang="de-DE" dirty="0" smtClean="0"/>
          </a:p>
          <a:p>
            <a:r>
              <a:rPr lang="de-DE" dirty="0" smtClean="0"/>
              <a:t>Im Jahr 2001 wurde die Gründung privater Universitäten gestattet, seither gab es:</a:t>
            </a:r>
          </a:p>
          <a:p>
            <a:endParaRPr lang="de-DE" dirty="0" smtClean="0"/>
          </a:p>
          <a:p>
            <a:pPr>
              <a:buFont typeface="Arial" pitchFamily="34" charset="0"/>
              <a:buChar char="•"/>
            </a:pPr>
            <a:r>
              <a:rPr lang="de-DE" dirty="0" smtClean="0"/>
              <a:t>  Universität Andalusien</a:t>
            </a:r>
          </a:p>
          <a:p>
            <a:pPr>
              <a:buFont typeface="Arial" pitchFamily="34" charset="0"/>
              <a:buChar char="•"/>
            </a:pPr>
            <a:r>
              <a:rPr lang="de-DE" dirty="0" smtClean="0"/>
              <a:t>  Wadi International University</a:t>
            </a:r>
          </a:p>
          <a:p>
            <a:pPr>
              <a:buFont typeface="Arial" pitchFamily="34" charset="0"/>
              <a:buChar char="•"/>
            </a:pPr>
            <a:r>
              <a:rPr lang="de-DE" dirty="0" smtClean="0"/>
              <a:t>  </a:t>
            </a:r>
            <a:r>
              <a:rPr lang="de-DE" dirty="0" err="1" smtClean="0"/>
              <a:t>Ebla</a:t>
            </a:r>
            <a:r>
              <a:rPr lang="de-DE" dirty="0" smtClean="0"/>
              <a:t> Privatuniversität</a:t>
            </a:r>
          </a:p>
          <a:p>
            <a:pPr>
              <a:buFont typeface="Arial" pitchFamily="34" charset="0"/>
              <a:buChar char="•"/>
            </a:pPr>
            <a:r>
              <a:rPr lang="de-DE" dirty="0" smtClean="0"/>
              <a:t>  </a:t>
            </a:r>
            <a:r>
              <a:rPr lang="de-DE" dirty="0" err="1" smtClean="0"/>
              <a:t>Yarmouk</a:t>
            </a:r>
            <a:r>
              <a:rPr lang="de-DE" dirty="0" smtClean="0"/>
              <a:t> Universität</a:t>
            </a:r>
          </a:p>
          <a:p>
            <a:pPr>
              <a:buFont typeface="Arial" pitchFamily="34" charset="0"/>
              <a:buChar char="•"/>
            </a:pPr>
            <a:r>
              <a:rPr lang="de-DE" dirty="0" smtClean="0"/>
              <a:t>  </a:t>
            </a:r>
            <a:r>
              <a:rPr lang="de-DE" dirty="0" err="1" smtClean="0"/>
              <a:t>Qassioun</a:t>
            </a:r>
            <a:r>
              <a:rPr lang="de-DE" dirty="0" smtClean="0"/>
              <a:t> Universität für Wissenschaft und Technologie</a:t>
            </a:r>
          </a:p>
          <a:p>
            <a:pPr>
              <a:buFont typeface="Arial" pitchFamily="34" charset="0"/>
              <a:buChar char="•"/>
            </a:pPr>
            <a:r>
              <a:rPr lang="de-DE" dirty="0" smtClean="0"/>
              <a:t>  </a:t>
            </a:r>
            <a:r>
              <a:rPr lang="de-DE" dirty="0" err="1" smtClean="0"/>
              <a:t>Qadmous</a:t>
            </a:r>
            <a:r>
              <a:rPr lang="de-DE" dirty="0" smtClean="0"/>
              <a:t> Privatuniversität</a:t>
            </a:r>
          </a:p>
          <a:p>
            <a:pPr>
              <a:buFont typeface="Arial" pitchFamily="34" charset="0"/>
              <a:buChar char="•"/>
            </a:pPr>
            <a:r>
              <a:rPr lang="de-DE" dirty="0" smtClean="0"/>
              <a:t>  </a:t>
            </a:r>
            <a:r>
              <a:rPr lang="de-DE" dirty="0" err="1" smtClean="0"/>
              <a:t>Mamoun</a:t>
            </a:r>
            <a:r>
              <a:rPr lang="de-DE" dirty="0" smtClean="0"/>
              <a:t> Private Universität für Wissenschaft und Technologie</a:t>
            </a:r>
          </a:p>
          <a:p>
            <a:pPr>
              <a:buFont typeface="Arial" pitchFamily="34" charset="0"/>
              <a:buChar char="•"/>
            </a:pPr>
            <a:r>
              <a:rPr lang="de-DE" dirty="0" smtClean="0"/>
              <a:t>  </a:t>
            </a:r>
            <a:r>
              <a:rPr lang="de-DE" dirty="0" err="1" smtClean="0"/>
              <a:t>Farabi</a:t>
            </a:r>
            <a:r>
              <a:rPr lang="de-DE" dirty="0" smtClean="0"/>
              <a:t> Universität für Graduate Studies</a:t>
            </a:r>
          </a:p>
          <a:p>
            <a:pPr>
              <a:buFont typeface="Arial" pitchFamily="34" charset="0"/>
              <a:buChar char="•"/>
            </a:pPr>
            <a:r>
              <a:rPr lang="de-DE" dirty="0" smtClean="0"/>
              <a:t>  Arabisch-Internationale Universität </a:t>
            </a:r>
          </a:p>
          <a:p>
            <a:pPr>
              <a:buFont typeface="Arial" pitchFamily="34" charset="0"/>
              <a:buChar char="•"/>
            </a:pPr>
            <a:r>
              <a:rPr lang="de-DE" dirty="0" smtClean="0"/>
              <a:t>  </a:t>
            </a:r>
            <a:r>
              <a:rPr lang="de-DE" dirty="0" err="1" smtClean="0"/>
              <a:t>Etihad</a:t>
            </a:r>
            <a:r>
              <a:rPr lang="de-DE" dirty="0" smtClean="0"/>
              <a:t> University</a:t>
            </a:r>
          </a:p>
          <a:p>
            <a:pPr>
              <a:buFont typeface="Arial" pitchFamily="34" charset="0"/>
              <a:buChar char="•"/>
            </a:pPr>
            <a:r>
              <a:rPr lang="de-DE" dirty="0" smtClean="0"/>
              <a:t>  Universität </a:t>
            </a:r>
            <a:r>
              <a:rPr lang="de-DE" dirty="0" err="1" smtClean="0"/>
              <a:t>Kalamoon</a:t>
            </a:r>
            <a:endParaRPr lang="de-DE" dirty="0" smtClean="0"/>
          </a:p>
          <a:p>
            <a:pPr>
              <a:buFont typeface="Arial" pitchFamily="34" charset="0"/>
              <a:buChar char="•"/>
            </a:pPr>
            <a:r>
              <a:rPr lang="de-DE" dirty="0" smtClean="0"/>
              <a:t>  Privatuniversität für Wissenschaft und Kunst</a:t>
            </a:r>
          </a:p>
          <a:p>
            <a:pPr>
              <a:buFont typeface="Arial" pitchFamily="34" charset="0"/>
              <a:buChar char="•"/>
            </a:pPr>
            <a:r>
              <a:rPr lang="de-DE" dirty="0" smtClean="0"/>
              <a:t>  </a:t>
            </a:r>
            <a:r>
              <a:rPr lang="de-DE" dirty="0" err="1" smtClean="0"/>
              <a:t>Hawash</a:t>
            </a:r>
            <a:r>
              <a:rPr lang="de-DE" dirty="0" smtClean="0"/>
              <a:t> Privatuniversität</a:t>
            </a:r>
          </a:p>
          <a:p>
            <a:pPr>
              <a:buFont typeface="Arial" pitchFamily="34" charset="0"/>
              <a:buChar char="•"/>
            </a:pPr>
            <a:r>
              <a:rPr lang="de-DE" dirty="0" smtClean="0"/>
              <a:t>  National University</a:t>
            </a:r>
          </a:p>
          <a:p>
            <a:pPr>
              <a:buFont typeface="Arial" pitchFamily="34" charset="0"/>
              <a:buChar char="•"/>
            </a:pPr>
            <a:r>
              <a:rPr lang="de-DE" dirty="0" smtClean="0"/>
              <a:t>  </a:t>
            </a:r>
            <a:r>
              <a:rPr lang="de-DE" dirty="0" err="1" smtClean="0"/>
              <a:t>Jazirah</a:t>
            </a:r>
            <a:r>
              <a:rPr lang="de-DE" dirty="0" smtClean="0"/>
              <a:t> Universität  </a:t>
            </a:r>
          </a:p>
          <a:p>
            <a:pPr>
              <a:buFont typeface="Arial" pitchFamily="34" charset="0"/>
              <a:buChar char="•"/>
            </a:pPr>
            <a:r>
              <a:rPr lang="de-DE" dirty="0" smtClean="0"/>
              <a:t>  </a:t>
            </a:r>
            <a:r>
              <a:rPr lang="de-DE" dirty="0" err="1" smtClean="0"/>
              <a:t>Mutahida</a:t>
            </a:r>
            <a:r>
              <a:rPr lang="de-DE" dirty="0" smtClean="0"/>
              <a:t> Privatuniversität</a:t>
            </a:r>
          </a:p>
          <a:p>
            <a:pPr>
              <a:buFont typeface="Arial" pitchFamily="34" charset="0"/>
              <a:buChar char="•"/>
            </a:pPr>
            <a:r>
              <a:rPr lang="de-DE" dirty="0" smtClean="0"/>
              <a:t>  Universität für Wissenschaft und Kunst</a:t>
            </a:r>
            <a:br>
              <a:rPr lang="de-DE" dirty="0" smtClean="0"/>
            </a:br>
            <a:endParaRPr lang="de-A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3140968"/>
            <a:ext cx="9144000" cy="923330"/>
          </a:xfrm>
          <a:prstGeom prst="rect">
            <a:avLst/>
          </a:prstGeom>
          <a:solidFill>
            <a:srgbClr val="00B050"/>
          </a:solidFill>
        </p:spPr>
        <p:txBody>
          <a:bodyPr wrap="square">
            <a:spAutoFit/>
          </a:bodyPr>
          <a:lstStyle/>
          <a:p>
            <a:r>
              <a:rPr lang="de-DE" sz="5400" dirty="0" smtClean="0"/>
              <a:t>Danke für Ihre Aufmerksamkeit!</a:t>
            </a:r>
            <a:endParaRPr lang="de-AT" sz="5400" dirty="0"/>
          </a:p>
        </p:txBody>
      </p:sp>
      <p:sp>
        <p:nvSpPr>
          <p:cNvPr id="3" name="Textfeld 2"/>
          <p:cNvSpPr txBox="1"/>
          <p:nvPr/>
        </p:nvSpPr>
        <p:spPr>
          <a:xfrm>
            <a:off x="3491880" y="5085184"/>
            <a:ext cx="2334887" cy="523220"/>
          </a:xfrm>
          <a:prstGeom prst="rect">
            <a:avLst/>
          </a:prstGeom>
          <a:noFill/>
        </p:spPr>
        <p:txBody>
          <a:bodyPr wrap="square" rtlCol="0">
            <a:spAutoFit/>
          </a:bodyPr>
          <a:lstStyle/>
          <a:p>
            <a:pPr algn="ctr"/>
            <a:r>
              <a:rPr lang="de-AT" sz="2800" dirty="0" smtClean="0"/>
              <a:t>Mona Attar</a:t>
            </a:r>
            <a:endParaRPr lang="de-AT"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47659" y="6309320"/>
            <a:ext cx="3381823" cy="307777"/>
          </a:xfrm>
          <a:prstGeom prst="rect">
            <a:avLst/>
          </a:prstGeom>
          <a:noFill/>
        </p:spPr>
        <p:txBody>
          <a:bodyPr wrap="none" rtlCol="0">
            <a:spAutoFit/>
          </a:bodyPr>
          <a:lstStyle/>
          <a:p>
            <a:pPr algn="ctr"/>
            <a:r>
              <a:rPr lang="de-AT" sz="1400" dirty="0" smtClean="0"/>
              <a:t>Quelle:  UNESCO Institute </a:t>
            </a:r>
            <a:r>
              <a:rPr lang="de-AT" sz="1400" dirty="0" err="1" smtClean="0"/>
              <a:t>for</a:t>
            </a:r>
            <a:r>
              <a:rPr lang="de-AT" sz="1400" dirty="0" smtClean="0"/>
              <a:t> </a:t>
            </a:r>
            <a:r>
              <a:rPr lang="de-AT" sz="1400" dirty="0" err="1" smtClean="0"/>
              <a:t>Statistics</a:t>
            </a:r>
            <a:r>
              <a:rPr lang="de-AT" sz="1400" dirty="0" smtClean="0"/>
              <a:t> (UIS)</a:t>
            </a:r>
            <a:endParaRPr lang="de-AT" sz="1400" dirty="0"/>
          </a:p>
        </p:txBody>
      </p:sp>
      <p:graphicFrame>
        <p:nvGraphicFramePr>
          <p:cNvPr id="6" name="Tabelle 5"/>
          <p:cNvGraphicFramePr>
            <a:graphicFrameLocks noGrp="1"/>
          </p:cNvGraphicFramePr>
          <p:nvPr>
            <p:extLst>
              <p:ext uri="{D42A27DB-BD31-4B8C-83A1-F6EECF244321}">
                <p14:modId xmlns:p14="http://schemas.microsoft.com/office/powerpoint/2010/main" val="1923829377"/>
              </p:ext>
            </p:extLst>
          </p:nvPr>
        </p:nvGraphicFramePr>
        <p:xfrm>
          <a:off x="539553" y="764702"/>
          <a:ext cx="7920880" cy="4752530"/>
        </p:xfrm>
        <a:graphic>
          <a:graphicData uri="http://schemas.openxmlformats.org/drawingml/2006/table">
            <a:tbl>
              <a:tblPr/>
              <a:tblGrid>
                <a:gridCol w="5407393"/>
                <a:gridCol w="713286"/>
                <a:gridCol w="720080"/>
                <a:gridCol w="1080121"/>
              </a:tblGrid>
              <a:tr h="432050">
                <a:tc>
                  <a:txBody>
                    <a:bodyPr/>
                    <a:lstStyle/>
                    <a:p>
                      <a:pPr algn="l" fontAlgn="b"/>
                      <a:r>
                        <a:rPr lang="de-AT" sz="1500" b="1" i="0" u="none" strike="noStrike" dirty="0" err="1">
                          <a:solidFill>
                            <a:srgbClr val="000000"/>
                          </a:solidFill>
                          <a:latin typeface="Arial"/>
                        </a:rPr>
                        <a:t>Socio-economic</a:t>
                      </a:r>
                      <a:r>
                        <a:rPr lang="de-AT" sz="1500" b="1" i="0" u="none" strike="noStrike" dirty="0">
                          <a:solidFill>
                            <a:srgbClr val="000000"/>
                          </a:solidFill>
                          <a:latin typeface="Arial"/>
                        </a:rPr>
                        <a:t> </a:t>
                      </a:r>
                      <a:r>
                        <a:rPr lang="de-AT" sz="1500" b="1" i="0" u="none" strike="noStrike" dirty="0" err="1" smtClean="0">
                          <a:solidFill>
                            <a:srgbClr val="000000"/>
                          </a:solidFill>
                          <a:latin typeface="Arial"/>
                        </a:rPr>
                        <a:t>indicators</a:t>
                      </a:r>
                      <a:r>
                        <a:rPr lang="de-AT" sz="1500" b="1" i="0" u="none" strike="noStrike" dirty="0" smtClean="0">
                          <a:solidFill>
                            <a:srgbClr val="000000"/>
                          </a:solidFill>
                          <a:latin typeface="Arial"/>
                        </a:rPr>
                        <a:t> 2014 - 2015</a:t>
                      </a:r>
                      <a:endParaRPr lang="de-AT" sz="1500" b="1" i="0" u="none" strike="noStrike" dirty="0">
                        <a:solidFill>
                          <a:srgbClr val="000000"/>
                        </a:solidFill>
                        <a:latin typeface="Arial"/>
                      </a:endParaRP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de-AT" sz="1500" b="1" i="0" u="none" strike="noStrike" dirty="0" err="1">
                          <a:solidFill>
                            <a:srgbClr val="000000"/>
                          </a:solidFill>
                          <a:latin typeface="Calibri"/>
                        </a:rPr>
                        <a:t>Syria</a:t>
                      </a:r>
                      <a:endParaRPr lang="de-AT" sz="1500" b="1" i="0" u="none" strike="noStrike" dirty="0">
                        <a:solidFill>
                          <a:srgbClr val="000000"/>
                        </a:solidFill>
                        <a:latin typeface="Calibri"/>
                      </a:endParaRPr>
                    </a:p>
                  </a:txBody>
                  <a:tcPr marL="7842" marR="7842" marT="784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de-AT" sz="1500" b="1" i="0" u="none" strike="noStrike" dirty="0">
                        <a:solidFill>
                          <a:srgbClr val="000000"/>
                        </a:solidFill>
                        <a:latin typeface="Calibri"/>
                      </a:endParaRPr>
                    </a:p>
                  </a:txBody>
                  <a:tcPr marL="7842" marR="7842" marT="784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smtClean="0">
                          <a:solidFill>
                            <a:srgbClr val="000000"/>
                          </a:solidFill>
                          <a:latin typeface="Calibri"/>
                        </a:rPr>
                        <a:t>Austria</a:t>
                      </a:r>
                      <a:endParaRPr lang="de-AT" sz="1400" b="1" i="0" u="none" strike="noStrike" dirty="0">
                        <a:solidFill>
                          <a:srgbClr val="000000"/>
                        </a:solidFill>
                        <a:latin typeface="Calibri"/>
                      </a:endParaRPr>
                    </a:p>
                  </a:txBody>
                  <a:tcPr marL="7842" marR="7842" marT="784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de-AT" sz="1500" b="0" i="0" u="none" strike="noStrike" dirty="0">
                          <a:solidFill>
                            <a:srgbClr val="000000"/>
                          </a:solidFill>
                          <a:latin typeface="Calibri"/>
                        </a:rPr>
                        <a:t> </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smtClean="0">
                          <a:solidFill>
                            <a:srgbClr val="000000"/>
                          </a:solidFill>
                          <a:latin typeface="Calibri"/>
                        </a:rPr>
                        <a:t>2014</a:t>
                      </a:r>
                      <a:r>
                        <a:rPr lang="de-AT" sz="1400" b="1" i="0" u="none" strike="noStrike" dirty="0">
                          <a:solidFill>
                            <a:srgbClr val="000000"/>
                          </a:solidFill>
                          <a:latin typeface="Calibri"/>
                        </a:rPr>
                        <a:t> </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smtClean="0">
                          <a:solidFill>
                            <a:srgbClr val="000000"/>
                          </a:solidFill>
                          <a:latin typeface="Calibri"/>
                        </a:rPr>
                        <a:t>2015</a:t>
                      </a:r>
                      <a:endParaRPr lang="de-AT" sz="1400" b="1" i="0" u="none" strike="noStrike" dirty="0">
                        <a:solidFill>
                          <a:srgbClr val="000000"/>
                        </a:solidFill>
                        <a:latin typeface="Calibri"/>
                      </a:endParaRPr>
                    </a:p>
                  </a:txBody>
                  <a:tcPr marL="7842" marR="7842" marT="7842"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smtClean="0">
                          <a:solidFill>
                            <a:srgbClr val="000000"/>
                          </a:solidFill>
                          <a:latin typeface="Calibri"/>
                        </a:rPr>
                        <a:t>2015</a:t>
                      </a:r>
                      <a:r>
                        <a:rPr lang="de-AT" sz="1400" b="1" i="0" u="none" strike="noStrike" dirty="0">
                          <a:solidFill>
                            <a:srgbClr val="000000"/>
                          </a:solidFill>
                          <a:latin typeface="Calibri"/>
                        </a:rPr>
                        <a:t> </a:t>
                      </a:r>
                    </a:p>
                  </a:txBody>
                  <a:tcPr marL="7842" marR="7842" marT="7842"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de-AT" sz="1500" b="0" i="0" u="none" strike="noStrike" dirty="0">
                          <a:solidFill>
                            <a:srgbClr val="000000"/>
                          </a:solidFill>
                          <a:latin typeface="Calibri"/>
                        </a:rPr>
                        <a:t>Total </a:t>
                      </a:r>
                      <a:r>
                        <a:rPr lang="de-AT" sz="1500" b="0" i="0" u="none" strike="noStrike" dirty="0" err="1">
                          <a:solidFill>
                            <a:srgbClr val="000000"/>
                          </a:solidFill>
                          <a:latin typeface="Calibri"/>
                        </a:rPr>
                        <a:t>population</a:t>
                      </a:r>
                      <a:r>
                        <a:rPr lang="de-AT" sz="1500" b="0" i="0" u="none" strike="noStrike" dirty="0">
                          <a:solidFill>
                            <a:srgbClr val="000000"/>
                          </a:solidFill>
                          <a:latin typeface="Calibri"/>
                        </a:rPr>
                        <a:t> (in </a:t>
                      </a:r>
                      <a:r>
                        <a:rPr lang="de-AT" sz="1500" b="0" i="0" u="none" strike="noStrike" dirty="0" err="1">
                          <a:solidFill>
                            <a:srgbClr val="000000"/>
                          </a:solidFill>
                          <a:latin typeface="Calibri"/>
                        </a:rPr>
                        <a:t>thousands</a:t>
                      </a:r>
                      <a:r>
                        <a:rPr lang="de-AT" sz="1500" b="0" i="0" u="none" strike="noStrike" dirty="0">
                          <a:solidFill>
                            <a:srgbClr val="000000"/>
                          </a:solidFill>
                          <a:latin typeface="Calibri"/>
                        </a:rPr>
                        <a:t>)</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18,772</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18,502</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8,545</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de-AT" sz="1500" b="0" i="0" u="none" strike="noStrike">
                          <a:solidFill>
                            <a:srgbClr val="000000"/>
                          </a:solidFill>
                          <a:latin typeface="Calibri"/>
                        </a:rPr>
                        <a:t>Annual population growth (%)</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1,7</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-1.4</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0.8</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en-US" sz="1500" b="0" i="0" u="none" strike="noStrike">
                          <a:solidFill>
                            <a:srgbClr val="000000"/>
                          </a:solidFill>
                          <a:latin typeface="Calibri"/>
                        </a:rPr>
                        <a:t>Population aged 14 years and younger (in thousands)</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6,910</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6,869</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1,214</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en-US" sz="1500" b="0" i="0" u="none" strike="noStrike">
                          <a:solidFill>
                            <a:srgbClr val="000000"/>
                          </a:solidFill>
                          <a:latin typeface="Calibri"/>
                        </a:rPr>
                        <a:t>Rural population (% of total population)</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43</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42</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34</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en-US" sz="1500" b="0" i="0" u="none" strike="noStrike">
                          <a:solidFill>
                            <a:srgbClr val="000000"/>
                          </a:solidFill>
                          <a:latin typeface="Calibri"/>
                        </a:rPr>
                        <a:t>Total fertility rate (births per woman)</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3</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3</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1.4</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en-US" sz="1500" b="0" i="0" u="none" strike="noStrike">
                          <a:solidFill>
                            <a:srgbClr val="000000"/>
                          </a:solidFill>
                          <a:latin typeface="Calibri"/>
                        </a:rPr>
                        <a:t>Infant mortality rate (per 1,000 live births)</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11</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11</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3</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en-US" sz="1500" b="0" i="0" u="none" strike="noStrike" dirty="0">
                          <a:solidFill>
                            <a:srgbClr val="000000"/>
                          </a:solidFill>
                          <a:latin typeface="Calibri"/>
                        </a:rPr>
                        <a:t>Life expectancy at birth (years)</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75</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smtClean="0">
                          <a:effectLst/>
                          <a:latin typeface="Calibri"/>
                          <a:ea typeface="Calibri"/>
                          <a:cs typeface="Arial"/>
                        </a:rPr>
                        <a:t>70</a:t>
                      </a:r>
                      <a:endParaRPr lang="de-AT" sz="1400" b="1" dirty="0">
                        <a:effectLst/>
                        <a:latin typeface="Calibri"/>
                        <a:ea typeface="Calibri"/>
                        <a:cs typeface="Arial"/>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81</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de-AT" sz="1500" b="0" i="0" u="none" strike="noStrike" dirty="0">
                          <a:solidFill>
                            <a:srgbClr val="000000"/>
                          </a:solidFill>
                          <a:latin typeface="Calibri"/>
                        </a:rPr>
                        <a:t>GDP per </a:t>
                      </a:r>
                      <a:r>
                        <a:rPr lang="de-AT" sz="1500" b="0" i="0" u="none" strike="noStrike" dirty="0" err="1">
                          <a:solidFill>
                            <a:srgbClr val="000000"/>
                          </a:solidFill>
                          <a:latin typeface="Calibri"/>
                        </a:rPr>
                        <a:t>capita</a:t>
                      </a:r>
                      <a:r>
                        <a:rPr lang="de-AT" sz="1500" b="0" i="0" u="none" strike="noStrike" dirty="0">
                          <a:solidFill>
                            <a:srgbClr val="000000"/>
                          </a:solidFill>
                          <a:latin typeface="Calibri"/>
                        </a:rPr>
                        <a:t> - PPP$</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5,347</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smtClean="0">
                          <a:effectLst/>
                          <a:latin typeface="Calibri"/>
                          <a:ea typeface="Calibri"/>
                          <a:cs typeface="Arial"/>
                        </a:rPr>
                        <a:t>---</a:t>
                      </a:r>
                      <a:endParaRPr lang="de-AT" sz="1400" b="1" dirty="0">
                        <a:effectLst/>
                        <a:latin typeface="Calibri"/>
                        <a:ea typeface="Calibri"/>
                        <a:cs typeface="Arial"/>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de-AT" sz="1400" b="1" i="0" u="none" strike="noStrike" kern="1200" cap="none" spc="0" normalizeH="0" baseline="0" noProof="0" dirty="0" smtClean="0">
                          <a:ln>
                            <a:noFill/>
                          </a:ln>
                          <a:solidFill>
                            <a:prstClr val="black"/>
                          </a:solidFill>
                          <a:effectLst/>
                          <a:uLnTx/>
                          <a:uFillTx/>
                          <a:latin typeface="+mn-lt"/>
                          <a:ea typeface="Calibri"/>
                          <a:cs typeface="Arial"/>
                        </a:rPr>
                        <a:t>47,824</a:t>
                      </a:r>
                      <a:endParaRPr lang="de-AT" dirty="0"/>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de-AT" sz="1500" b="0" i="0" u="none" strike="noStrike">
                          <a:solidFill>
                            <a:srgbClr val="000000"/>
                          </a:solidFill>
                          <a:latin typeface="Calibri"/>
                        </a:rPr>
                        <a:t>Annual GDP growth (%)</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5,7</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smtClean="0">
                          <a:effectLst/>
                          <a:latin typeface="Calibri"/>
                          <a:ea typeface="Calibri"/>
                          <a:cs typeface="Arial"/>
                        </a:rPr>
                        <a:t>5,7</a:t>
                      </a:r>
                      <a:endParaRPr lang="de-AT" sz="1400" b="1" dirty="0">
                        <a:effectLst/>
                        <a:latin typeface="Calibri"/>
                        <a:ea typeface="Calibri"/>
                        <a:cs typeface="Arial"/>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smtClean="0">
                          <a:effectLst/>
                          <a:latin typeface="Calibri"/>
                          <a:ea typeface="Calibri"/>
                          <a:cs typeface="Arial"/>
                        </a:rPr>
                        <a:t>0,9</a:t>
                      </a:r>
                      <a:endParaRPr lang="de-AT" sz="1400" b="1" dirty="0">
                        <a:effectLst/>
                        <a:latin typeface="Calibri"/>
                        <a:ea typeface="Calibri"/>
                        <a:cs typeface="Arial"/>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en-US" sz="1500" b="0" i="0" u="none" strike="noStrike" dirty="0">
                          <a:solidFill>
                            <a:srgbClr val="000000"/>
                          </a:solidFill>
                          <a:latin typeface="Calibri"/>
                        </a:rPr>
                        <a:t>Total debt service (% of GNI)</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1,7</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smtClean="0">
                          <a:effectLst/>
                          <a:latin typeface="Calibri"/>
                          <a:ea typeface="Calibri"/>
                          <a:cs typeface="Arial"/>
                        </a:rPr>
                        <a:t>1,7</a:t>
                      </a:r>
                      <a:endParaRPr lang="de-AT" sz="1400" b="1" dirty="0">
                        <a:effectLst/>
                        <a:latin typeface="Calibri"/>
                        <a:ea typeface="Calibri"/>
                        <a:cs typeface="Arial"/>
                      </a:endParaRP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040">
                <a:tc>
                  <a:txBody>
                    <a:bodyPr/>
                    <a:lstStyle/>
                    <a:p>
                      <a:pPr algn="l" fontAlgn="b"/>
                      <a:r>
                        <a:rPr lang="de-AT" sz="1500" b="0" i="0" u="none" strike="noStrike">
                          <a:solidFill>
                            <a:srgbClr val="000000"/>
                          </a:solidFill>
                          <a:latin typeface="Calibri"/>
                        </a:rPr>
                        <a:t>GDP in billions - PPP$</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AT" sz="1400" b="1" i="0" u="none" strike="noStrike" dirty="0">
                          <a:solidFill>
                            <a:srgbClr val="000000"/>
                          </a:solidFill>
                          <a:latin typeface="Calibri"/>
                        </a:rPr>
                        <a:t>120</a:t>
                      </a:r>
                    </a:p>
                  </a:txBody>
                  <a:tcPr marL="7842" marR="7842" marT="784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a:effectLst/>
                          <a:latin typeface="Calibri"/>
                          <a:ea typeface="Calibri"/>
                          <a:cs typeface="Arial"/>
                        </a:rPr>
                        <a:t>...</a:t>
                      </a:r>
                    </a:p>
                  </a:txBody>
                  <a:tcPr marL="0" marR="0" marT="0" marB="0" anchor="b">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de-AT" sz="1400" b="1" dirty="0" smtClean="0">
                          <a:effectLst/>
                          <a:latin typeface="Calibri"/>
                          <a:ea typeface="Calibri"/>
                          <a:cs typeface="Arial"/>
                        </a:rPr>
                        <a:t>412</a:t>
                      </a:r>
                      <a:endParaRPr lang="de-AT" sz="1400" b="1" dirty="0">
                        <a:effectLst/>
                        <a:latin typeface="Calibri"/>
                        <a:ea typeface="Calibri"/>
                        <a:cs typeface="Arial"/>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Rechteck 6"/>
          <p:cNvSpPr/>
          <p:nvPr/>
        </p:nvSpPr>
        <p:spPr>
          <a:xfrm>
            <a:off x="2843808" y="260648"/>
            <a:ext cx="3168352" cy="369332"/>
          </a:xfrm>
          <a:prstGeom prst="rect">
            <a:avLst/>
          </a:prstGeom>
        </p:spPr>
        <p:txBody>
          <a:bodyPr wrap="square">
            <a:spAutoFit/>
          </a:bodyPr>
          <a:lstStyle/>
          <a:p>
            <a:pPr algn="ctr"/>
            <a:r>
              <a:rPr lang="de-AT" b="1" dirty="0" smtClean="0">
                <a:solidFill>
                  <a:srgbClr val="002060"/>
                </a:solidFill>
              </a:rPr>
              <a:t>General </a:t>
            </a:r>
            <a:r>
              <a:rPr lang="de-AT" b="1" dirty="0" err="1" smtClean="0">
                <a:solidFill>
                  <a:srgbClr val="002060"/>
                </a:solidFill>
              </a:rPr>
              <a:t>information</a:t>
            </a:r>
            <a:endParaRPr lang="de-AT"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liennummernplatzhalter 6"/>
          <p:cNvSpPr>
            <a:spLocks noGrp="1"/>
          </p:cNvSpPr>
          <p:nvPr>
            <p:ph type="sldNum" sz="quarter" idx="12"/>
          </p:nvPr>
        </p:nvSpPr>
        <p:spPr/>
        <p:txBody>
          <a:bodyPr/>
          <a:lstStyle/>
          <a:p>
            <a:pPr>
              <a:defRPr/>
            </a:pPr>
            <a:fld id="{93205DEB-FDC4-4ACB-BB9B-B41CE09302EE}" type="slidenum">
              <a:rPr lang="de-AT"/>
              <a:pPr>
                <a:defRPr/>
              </a:pPr>
              <a:t>4</a:t>
            </a:fld>
            <a:endParaRPr lang="de-AT" dirty="0"/>
          </a:p>
        </p:txBody>
      </p:sp>
      <p:sp>
        <p:nvSpPr>
          <p:cNvPr id="4" name="Rechteck 3"/>
          <p:cNvSpPr/>
          <p:nvPr/>
        </p:nvSpPr>
        <p:spPr>
          <a:xfrm>
            <a:off x="0" y="4869160"/>
            <a:ext cx="4716016" cy="307777"/>
          </a:xfrm>
          <a:prstGeom prst="rect">
            <a:avLst/>
          </a:prstGeom>
        </p:spPr>
        <p:txBody>
          <a:bodyPr wrap="square">
            <a:spAutoFit/>
          </a:bodyPr>
          <a:lstStyle/>
          <a:p>
            <a:r>
              <a:rPr lang="en-US" sz="1400" b="1" dirty="0" smtClean="0"/>
              <a:t>Population aged 15-24 years old represents 20% of the total</a:t>
            </a:r>
            <a:endParaRPr lang="de-AT" sz="1400" b="1" dirty="0"/>
          </a:p>
        </p:txBody>
      </p:sp>
      <p:sp>
        <p:nvSpPr>
          <p:cNvPr id="5" name="Textfeld 4"/>
          <p:cNvSpPr txBox="1"/>
          <p:nvPr/>
        </p:nvSpPr>
        <p:spPr>
          <a:xfrm>
            <a:off x="1210797" y="6309320"/>
            <a:ext cx="3381823" cy="307777"/>
          </a:xfrm>
          <a:prstGeom prst="rect">
            <a:avLst/>
          </a:prstGeom>
          <a:noFill/>
        </p:spPr>
        <p:txBody>
          <a:bodyPr wrap="none" rtlCol="0">
            <a:spAutoFit/>
          </a:bodyPr>
          <a:lstStyle/>
          <a:p>
            <a:r>
              <a:rPr lang="de-AT" sz="1400" dirty="0" smtClean="0"/>
              <a:t>Quelle:  UNESCO Institute </a:t>
            </a:r>
            <a:r>
              <a:rPr lang="de-AT" sz="1400" dirty="0" err="1" smtClean="0"/>
              <a:t>for</a:t>
            </a:r>
            <a:r>
              <a:rPr lang="de-AT" sz="1400" dirty="0" smtClean="0"/>
              <a:t> </a:t>
            </a:r>
            <a:r>
              <a:rPr lang="de-AT" sz="1400" dirty="0" err="1" smtClean="0"/>
              <a:t>Statistics</a:t>
            </a:r>
            <a:r>
              <a:rPr lang="de-AT" sz="1400" dirty="0" smtClean="0"/>
              <a:t> (UIS)</a:t>
            </a:r>
            <a:endParaRPr lang="de-AT" sz="1400" dirty="0"/>
          </a:p>
        </p:txBody>
      </p:sp>
      <p:pic>
        <p:nvPicPr>
          <p:cNvPr id="23553" name="Picture 1"/>
          <p:cNvPicPr>
            <a:picLocks noChangeAspect="1" noChangeArrowheads="1"/>
          </p:cNvPicPr>
          <p:nvPr/>
        </p:nvPicPr>
        <p:blipFill>
          <a:blip r:embed="rId3" cstate="print"/>
          <a:srcRect/>
          <a:stretch>
            <a:fillRect/>
          </a:stretch>
        </p:blipFill>
        <p:spPr bwMode="auto">
          <a:xfrm>
            <a:off x="4600105" y="692696"/>
            <a:ext cx="4543895" cy="4176464"/>
          </a:xfrm>
          <a:prstGeom prst="rect">
            <a:avLst/>
          </a:prstGeom>
          <a:noFill/>
          <a:ln w="9525">
            <a:noFill/>
            <a:miter lim="800000"/>
            <a:headEnd/>
            <a:tailEnd/>
          </a:ln>
        </p:spPr>
      </p:pic>
      <p:pic>
        <p:nvPicPr>
          <p:cNvPr id="23554" name="Picture 2"/>
          <p:cNvPicPr>
            <a:picLocks noChangeAspect="1" noChangeArrowheads="1"/>
          </p:cNvPicPr>
          <p:nvPr/>
        </p:nvPicPr>
        <p:blipFill>
          <a:blip r:embed="rId4" cstate="print"/>
          <a:srcRect/>
          <a:stretch>
            <a:fillRect/>
          </a:stretch>
        </p:blipFill>
        <p:spPr bwMode="auto">
          <a:xfrm>
            <a:off x="0" y="692696"/>
            <a:ext cx="4658412" cy="4248472"/>
          </a:xfrm>
          <a:prstGeom prst="rect">
            <a:avLst/>
          </a:prstGeom>
          <a:noFill/>
          <a:ln w="9525">
            <a:noFill/>
            <a:miter lim="800000"/>
            <a:headEnd/>
            <a:tailEnd/>
          </a:ln>
        </p:spPr>
      </p:pic>
      <p:sp>
        <p:nvSpPr>
          <p:cNvPr id="8" name="Textfeld 7"/>
          <p:cNvSpPr txBox="1"/>
          <p:nvPr/>
        </p:nvSpPr>
        <p:spPr>
          <a:xfrm>
            <a:off x="1331640" y="188640"/>
            <a:ext cx="792088" cy="369332"/>
          </a:xfrm>
          <a:prstGeom prst="rect">
            <a:avLst/>
          </a:prstGeom>
          <a:noFill/>
        </p:spPr>
        <p:txBody>
          <a:bodyPr wrap="square" rtlCol="0">
            <a:spAutoFit/>
          </a:bodyPr>
          <a:lstStyle/>
          <a:p>
            <a:pPr algn="ctr"/>
            <a:r>
              <a:rPr lang="de-AT" dirty="0" smtClean="0"/>
              <a:t>Syrien</a:t>
            </a:r>
            <a:endParaRPr lang="de-AT" dirty="0"/>
          </a:p>
        </p:txBody>
      </p:sp>
      <p:sp>
        <p:nvSpPr>
          <p:cNvPr id="9" name="Textfeld 8"/>
          <p:cNvSpPr txBox="1"/>
          <p:nvPr/>
        </p:nvSpPr>
        <p:spPr>
          <a:xfrm>
            <a:off x="6012160" y="260648"/>
            <a:ext cx="1159228" cy="369332"/>
          </a:xfrm>
          <a:prstGeom prst="rect">
            <a:avLst/>
          </a:prstGeom>
          <a:noFill/>
        </p:spPr>
        <p:txBody>
          <a:bodyPr wrap="none" rtlCol="0">
            <a:spAutoFit/>
          </a:bodyPr>
          <a:lstStyle/>
          <a:p>
            <a:r>
              <a:rPr lang="de-AT" dirty="0" smtClean="0"/>
              <a:t>Österreich</a:t>
            </a:r>
            <a:endParaRPr lang="de-AT" dirty="0"/>
          </a:p>
        </p:txBody>
      </p:sp>
      <p:sp>
        <p:nvSpPr>
          <p:cNvPr id="11" name="Rechteck 10"/>
          <p:cNvSpPr/>
          <p:nvPr/>
        </p:nvSpPr>
        <p:spPr>
          <a:xfrm>
            <a:off x="4644008" y="4869160"/>
            <a:ext cx="4752528" cy="307777"/>
          </a:xfrm>
          <a:prstGeom prst="rect">
            <a:avLst/>
          </a:prstGeom>
        </p:spPr>
        <p:txBody>
          <a:bodyPr wrap="square">
            <a:spAutoFit/>
          </a:bodyPr>
          <a:lstStyle/>
          <a:p>
            <a:r>
              <a:rPr lang="en-US" sz="1400" b="1" dirty="0" smtClean="0"/>
              <a:t>Population aged 15-24 years old represents 12% of the total</a:t>
            </a:r>
            <a:endParaRPr lang="de-AT" sz="1400" b="1" dirty="0"/>
          </a:p>
        </p:txBody>
      </p:sp>
      <p:sp>
        <p:nvSpPr>
          <p:cNvPr id="12" name="Rechteck 11"/>
          <p:cNvSpPr/>
          <p:nvPr/>
        </p:nvSpPr>
        <p:spPr>
          <a:xfrm>
            <a:off x="5364088" y="5517232"/>
            <a:ext cx="3312368" cy="369332"/>
          </a:xfrm>
          <a:prstGeom prst="rect">
            <a:avLst/>
          </a:prstGeom>
        </p:spPr>
        <p:txBody>
          <a:bodyPr wrap="square">
            <a:spAutoFit/>
          </a:bodyPr>
          <a:lstStyle/>
          <a:p>
            <a:r>
              <a:rPr lang="en-US" b="1" dirty="0" err="1" smtClean="0"/>
              <a:t>Bevölkerung</a:t>
            </a:r>
            <a:r>
              <a:rPr lang="en-US" b="1" dirty="0" smtClean="0"/>
              <a:t> </a:t>
            </a:r>
            <a:r>
              <a:rPr lang="en-US" b="1" dirty="0" err="1" smtClean="0"/>
              <a:t>unter</a:t>
            </a:r>
            <a:r>
              <a:rPr lang="en-US" b="1" dirty="0" smtClean="0"/>
              <a:t> 24 </a:t>
            </a:r>
            <a:r>
              <a:rPr lang="en-US" b="1" dirty="0" err="1" smtClean="0"/>
              <a:t>Jahre</a:t>
            </a:r>
            <a:r>
              <a:rPr lang="en-US" b="1" dirty="0" smtClean="0"/>
              <a:t> 26% </a:t>
            </a:r>
            <a:endParaRPr lang="de-AT" b="1" dirty="0"/>
          </a:p>
        </p:txBody>
      </p:sp>
      <p:sp>
        <p:nvSpPr>
          <p:cNvPr id="13" name="Rechteck 12"/>
          <p:cNvSpPr/>
          <p:nvPr/>
        </p:nvSpPr>
        <p:spPr>
          <a:xfrm>
            <a:off x="323528" y="5517232"/>
            <a:ext cx="3456384" cy="369332"/>
          </a:xfrm>
          <a:prstGeom prst="rect">
            <a:avLst/>
          </a:prstGeom>
        </p:spPr>
        <p:txBody>
          <a:bodyPr wrap="square">
            <a:spAutoFit/>
          </a:bodyPr>
          <a:lstStyle/>
          <a:p>
            <a:r>
              <a:rPr lang="en-US" b="1" dirty="0" err="1" smtClean="0"/>
              <a:t>Bevölkerung</a:t>
            </a:r>
            <a:r>
              <a:rPr lang="en-US" b="1" dirty="0" smtClean="0"/>
              <a:t> </a:t>
            </a:r>
            <a:r>
              <a:rPr lang="en-US" b="1" dirty="0" err="1" smtClean="0"/>
              <a:t>unter</a:t>
            </a:r>
            <a:r>
              <a:rPr lang="en-US" b="1" dirty="0" smtClean="0"/>
              <a:t> 24 </a:t>
            </a:r>
            <a:r>
              <a:rPr lang="en-US" b="1" dirty="0" err="1" smtClean="0"/>
              <a:t>Jahre</a:t>
            </a:r>
            <a:r>
              <a:rPr lang="en-US" b="1" dirty="0" smtClean="0"/>
              <a:t> 57% </a:t>
            </a:r>
            <a:endParaRPr lang="de-AT" b="1" dirty="0" smtClean="0"/>
          </a:p>
        </p:txBody>
      </p:sp>
    </p:spTree>
    <p:extLst>
      <p:ext uri="{BB962C8B-B14F-4D97-AF65-F5344CB8AC3E}">
        <p14:creationId xmlns:p14="http://schemas.microsoft.com/office/powerpoint/2010/main" val="692374878"/>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3797"/>
            <a:ext cx="403244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95536" y="796535"/>
            <a:ext cx="2448272" cy="369332"/>
          </a:xfrm>
          <a:prstGeom prst="rect">
            <a:avLst/>
          </a:prstGeom>
          <a:noFill/>
        </p:spPr>
        <p:txBody>
          <a:bodyPr wrap="square" rtlCol="0">
            <a:spAutoFit/>
          </a:bodyPr>
          <a:lstStyle/>
          <a:p>
            <a:r>
              <a:rPr lang="de-AT" dirty="0" smtClean="0"/>
              <a:t>Bevölkerung 2015</a:t>
            </a:r>
            <a:endParaRPr lang="de-AT"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8127" y="1515825"/>
            <a:ext cx="3707879"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feld 2"/>
          <p:cNvSpPr txBox="1"/>
          <p:nvPr/>
        </p:nvSpPr>
        <p:spPr>
          <a:xfrm>
            <a:off x="5755077" y="455476"/>
            <a:ext cx="1173783" cy="369332"/>
          </a:xfrm>
          <a:prstGeom prst="rect">
            <a:avLst/>
          </a:prstGeom>
          <a:noFill/>
        </p:spPr>
        <p:txBody>
          <a:bodyPr wrap="none" rtlCol="0">
            <a:spAutoFit/>
          </a:bodyPr>
          <a:lstStyle/>
          <a:p>
            <a:r>
              <a:rPr lang="de-AT" b="1" dirty="0" smtClean="0"/>
              <a:t>Österreich</a:t>
            </a:r>
            <a:endParaRPr lang="de-AT" b="1" dirty="0"/>
          </a:p>
        </p:txBody>
      </p:sp>
      <p:sp>
        <p:nvSpPr>
          <p:cNvPr id="4" name="Textfeld 3"/>
          <p:cNvSpPr txBox="1"/>
          <p:nvPr/>
        </p:nvSpPr>
        <p:spPr>
          <a:xfrm>
            <a:off x="899592" y="427203"/>
            <a:ext cx="776110" cy="369332"/>
          </a:xfrm>
          <a:prstGeom prst="rect">
            <a:avLst/>
          </a:prstGeom>
          <a:noFill/>
        </p:spPr>
        <p:txBody>
          <a:bodyPr wrap="none" rtlCol="0">
            <a:spAutoFit/>
          </a:bodyPr>
          <a:lstStyle/>
          <a:p>
            <a:r>
              <a:rPr lang="de-AT" b="1" dirty="0" smtClean="0"/>
              <a:t>Syrien</a:t>
            </a:r>
            <a:endParaRPr lang="de-AT" b="1" dirty="0"/>
          </a:p>
        </p:txBody>
      </p:sp>
      <p:sp>
        <p:nvSpPr>
          <p:cNvPr id="5" name="Textfeld 4"/>
          <p:cNvSpPr txBox="1"/>
          <p:nvPr/>
        </p:nvSpPr>
        <p:spPr>
          <a:xfrm>
            <a:off x="5588701" y="873584"/>
            <a:ext cx="1866729" cy="369332"/>
          </a:xfrm>
          <a:prstGeom prst="rect">
            <a:avLst/>
          </a:prstGeom>
          <a:noFill/>
        </p:spPr>
        <p:txBody>
          <a:bodyPr wrap="none" rtlCol="0">
            <a:spAutoFit/>
          </a:bodyPr>
          <a:lstStyle/>
          <a:p>
            <a:r>
              <a:rPr lang="de-AT" dirty="0" smtClean="0"/>
              <a:t>Bevölkerung 2015</a:t>
            </a:r>
            <a:endParaRPr lang="de-AT" dirty="0"/>
          </a:p>
        </p:txBody>
      </p:sp>
    </p:spTree>
    <p:extLst>
      <p:ext uri="{BB962C8B-B14F-4D97-AF65-F5344CB8AC3E}">
        <p14:creationId xmlns:p14="http://schemas.microsoft.com/office/powerpoint/2010/main" val="384225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339752" y="836712"/>
            <a:ext cx="3528392" cy="369332"/>
          </a:xfrm>
          <a:prstGeom prst="rect">
            <a:avLst/>
          </a:prstGeom>
          <a:noFill/>
        </p:spPr>
        <p:txBody>
          <a:bodyPr wrap="square" rtlCol="0">
            <a:spAutoFit/>
          </a:bodyPr>
          <a:lstStyle/>
          <a:p>
            <a:pPr algn="ctr"/>
            <a:r>
              <a:rPr lang="de-AT" u="sng" dirty="0" smtClean="0"/>
              <a:t>Schülerzahlen</a:t>
            </a:r>
            <a:endParaRPr lang="de-AT" u="sng" dirty="0"/>
          </a:p>
        </p:txBody>
      </p:sp>
      <p:sp>
        <p:nvSpPr>
          <p:cNvPr id="3" name="Textfeld 2"/>
          <p:cNvSpPr txBox="1"/>
          <p:nvPr/>
        </p:nvSpPr>
        <p:spPr>
          <a:xfrm>
            <a:off x="1547664" y="1772816"/>
            <a:ext cx="5688632" cy="2308324"/>
          </a:xfrm>
          <a:prstGeom prst="rect">
            <a:avLst/>
          </a:prstGeom>
          <a:noFill/>
        </p:spPr>
        <p:txBody>
          <a:bodyPr wrap="square" rtlCol="0">
            <a:spAutoFit/>
          </a:bodyPr>
          <a:lstStyle/>
          <a:p>
            <a:pPr marL="342900" indent="-342900">
              <a:buAutoNum type="arabicPlain" startAt="1970"/>
            </a:pPr>
            <a:r>
              <a:rPr lang="de-AT" dirty="0" smtClean="0"/>
              <a:t> 				1,2 </a:t>
            </a:r>
            <a:r>
              <a:rPr lang="de-AT" dirty="0" err="1" smtClean="0"/>
              <a:t>Mio</a:t>
            </a:r>
            <a:endParaRPr lang="de-AT" dirty="0" smtClean="0"/>
          </a:p>
          <a:p>
            <a:pPr marL="342900" indent="-342900"/>
            <a:endParaRPr lang="de-AT" dirty="0" smtClean="0"/>
          </a:p>
          <a:p>
            <a:pPr marL="342900" indent="-342900">
              <a:buAutoNum type="arabicPlain" startAt="2007"/>
            </a:pPr>
            <a:r>
              <a:rPr lang="de-AT" dirty="0" smtClean="0"/>
              <a:t> 				Über 5 </a:t>
            </a:r>
            <a:r>
              <a:rPr lang="de-AT" dirty="0" err="1" smtClean="0"/>
              <a:t>Mio</a:t>
            </a:r>
            <a:endParaRPr lang="de-AT" dirty="0" smtClean="0"/>
          </a:p>
          <a:p>
            <a:pPr marL="342900" indent="-342900"/>
            <a:endParaRPr lang="de-AT" dirty="0" smtClean="0"/>
          </a:p>
          <a:p>
            <a:pPr marL="342900" indent="-342900">
              <a:buAutoNum type="arabicPlain" startAt="2010"/>
            </a:pPr>
            <a:r>
              <a:rPr lang="de-AT" dirty="0" smtClean="0"/>
              <a:t> 				Über 6 </a:t>
            </a:r>
            <a:r>
              <a:rPr lang="de-AT" dirty="0" err="1" smtClean="0"/>
              <a:t>Mio</a:t>
            </a:r>
            <a:endParaRPr lang="de-AT" dirty="0" smtClean="0"/>
          </a:p>
          <a:p>
            <a:pPr marL="342900" indent="-342900">
              <a:buAutoNum type="arabicPlain" startAt="2010"/>
            </a:pPr>
            <a:endParaRPr lang="de-AT" dirty="0" smtClean="0"/>
          </a:p>
          <a:p>
            <a:pPr marL="342900" indent="-342900"/>
            <a:r>
              <a:rPr lang="de-AT" dirty="0" smtClean="0"/>
              <a:t>Durchschnittlich 200,000 neue Schüler im Jahr</a:t>
            </a:r>
          </a:p>
          <a:p>
            <a:pPr marL="342900" indent="-342900"/>
            <a:endParaRPr lang="de-AT"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83568" y="260648"/>
            <a:ext cx="7848872" cy="349432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611560" y="3789040"/>
            <a:ext cx="8208912" cy="1656184"/>
          </a:xfrm>
          <a:prstGeom prst="rect">
            <a:avLst/>
          </a:prstGeom>
          <a:noFill/>
          <a:ln w="9525">
            <a:noFill/>
            <a:miter lim="800000"/>
            <a:headEnd/>
            <a:tailEnd/>
          </a:ln>
        </p:spPr>
      </p:pic>
      <p:sp>
        <p:nvSpPr>
          <p:cNvPr id="4" name="Textfeld 3"/>
          <p:cNvSpPr txBox="1"/>
          <p:nvPr/>
        </p:nvSpPr>
        <p:spPr>
          <a:xfrm>
            <a:off x="539552" y="6093296"/>
            <a:ext cx="3381823" cy="307777"/>
          </a:xfrm>
          <a:prstGeom prst="rect">
            <a:avLst/>
          </a:prstGeom>
          <a:noFill/>
        </p:spPr>
        <p:txBody>
          <a:bodyPr wrap="none" rtlCol="0">
            <a:spAutoFit/>
          </a:bodyPr>
          <a:lstStyle/>
          <a:p>
            <a:r>
              <a:rPr lang="de-AT" sz="1400" dirty="0" smtClean="0"/>
              <a:t>Quelle:  UNESCO Institute </a:t>
            </a:r>
            <a:r>
              <a:rPr lang="de-AT" sz="1400" dirty="0" err="1" smtClean="0"/>
              <a:t>for</a:t>
            </a:r>
            <a:r>
              <a:rPr lang="de-AT" sz="1400" dirty="0" smtClean="0"/>
              <a:t> </a:t>
            </a:r>
            <a:r>
              <a:rPr lang="de-AT" sz="1400" dirty="0" err="1" smtClean="0"/>
              <a:t>Statistics</a:t>
            </a:r>
            <a:r>
              <a:rPr lang="de-AT" sz="1400" dirty="0" smtClean="0"/>
              <a:t> (UIS)</a:t>
            </a:r>
            <a:endParaRPr lang="de-AT"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19"/>
            <a:ext cx="3533775"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908719"/>
            <a:ext cx="3168352"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253" y="3645024"/>
            <a:ext cx="3349769" cy="2063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7320" y="3356992"/>
            <a:ext cx="1557140" cy="183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6312" y="3384716"/>
            <a:ext cx="3195389" cy="181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feld 1"/>
          <p:cNvSpPr txBox="1"/>
          <p:nvPr/>
        </p:nvSpPr>
        <p:spPr>
          <a:xfrm>
            <a:off x="3135459" y="358410"/>
            <a:ext cx="2410853" cy="369332"/>
          </a:xfrm>
          <a:prstGeom prst="rect">
            <a:avLst/>
          </a:prstGeom>
          <a:noFill/>
        </p:spPr>
        <p:txBody>
          <a:bodyPr wrap="none" rtlCol="0" anchor="ctr">
            <a:spAutoFit/>
          </a:bodyPr>
          <a:lstStyle/>
          <a:p>
            <a:pPr algn="ctr"/>
            <a:r>
              <a:rPr lang="de-AT" b="1" dirty="0" smtClean="0"/>
              <a:t>Alphabetisierungsraten</a:t>
            </a:r>
            <a:endParaRPr lang="de-AT" b="1" dirty="0"/>
          </a:p>
        </p:txBody>
      </p:sp>
    </p:spTree>
    <p:extLst>
      <p:ext uri="{BB962C8B-B14F-4D97-AF65-F5344CB8AC3E}">
        <p14:creationId xmlns:p14="http://schemas.microsoft.com/office/powerpoint/2010/main" val="375624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31640" y="836712"/>
            <a:ext cx="6480720" cy="72008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smtClean="0">
              <a:solidFill>
                <a:schemeClr val="tx1"/>
              </a:solidFill>
            </a:endParaRPr>
          </a:p>
          <a:p>
            <a:pPr algn="ctr"/>
            <a:r>
              <a:rPr lang="de-AT" dirty="0" smtClean="0">
                <a:solidFill>
                  <a:schemeClr val="tx1"/>
                </a:solidFill>
              </a:rPr>
              <a:t>Geschichte und Entwicklung</a:t>
            </a:r>
          </a:p>
          <a:p>
            <a:pPr algn="ctr"/>
            <a:endParaRPr lang="de-AT" dirty="0" smtClean="0">
              <a:solidFill>
                <a:schemeClr val="tx1"/>
              </a:solidFill>
            </a:endParaRPr>
          </a:p>
          <a:p>
            <a:pPr algn="ctr"/>
            <a:endParaRPr lang="de-AT" dirty="0">
              <a:solidFill>
                <a:schemeClr val="tx1"/>
              </a:solidFill>
            </a:endParaRPr>
          </a:p>
        </p:txBody>
      </p:sp>
      <p:sp>
        <p:nvSpPr>
          <p:cNvPr id="4" name="Rechteck 3"/>
          <p:cNvSpPr/>
          <p:nvPr/>
        </p:nvSpPr>
        <p:spPr>
          <a:xfrm>
            <a:off x="1259632" y="1772816"/>
            <a:ext cx="6552728" cy="25922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SzPct val="100000"/>
              <a:buFont typeface="Calibri" pitchFamily="34" charset="0"/>
              <a:buChar char="•"/>
            </a:pPr>
            <a:r>
              <a:rPr lang="de-AT" dirty="0" smtClean="0">
                <a:solidFill>
                  <a:schemeClr val="tx1"/>
                </a:solidFill>
              </a:rPr>
              <a:t> 	Vor 1920</a:t>
            </a:r>
          </a:p>
          <a:p>
            <a:pPr lvl="2">
              <a:buSzPct val="100000"/>
              <a:buFont typeface="Calibri" pitchFamily="34" charset="0"/>
              <a:buChar char="•"/>
            </a:pPr>
            <a:r>
              <a:rPr lang="de-AT" dirty="0" smtClean="0">
                <a:solidFill>
                  <a:schemeClr val="tx1"/>
                </a:solidFill>
              </a:rPr>
              <a:t> 	1920 – 1946</a:t>
            </a:r>
          </a:p>
          <a:p>
            <a:pPr lvl="2">
              <a:buSzPct val="100000"/>
              <a:buFont typeface="Calibri" pitchFamily="34" charset="0"/>
              <a:buChar char="•"/>
            </a:pPr>
            <a:r>
              <a:rPr lang="de-AT" dirty="0" smtClean="0">
                <a:solidFill>
                  <a:schemeClr val="tx1"/>
                </a:solidFill>
              </a:rPr>
              <a:t> 	1946 – 1965</a:t>
            </a:r>
          </a:p>
          <a:p>
            <a:pPr lvl="2">
              <a:buSzPct val="100000"/>
              <a:buFont typeface="Calibri" pitchFamily="34" charset="0"/>
              <a:buChar char="•"/>
            </a:pPr>
            <a:r>
              <a:rPr lang="de-AT" dirty="0" smtClean="0">
                <a:solidFill>
                  <a:schemeClr val="tx1"/>
                </a:solidFill>
              </a:rPr>
              <a:t> 	1965 – 2001</a:t>
            </a:r>
          </a:p>
          <a:p>
            <a:pPr lvl="2">
              <a:buSzPct val="100000"/>
              <a:buFont typeface="Calibri" pitchFamily="34" charset="0"/>
              <a:buChar char="•"/>
            </a:pPr>
            <a:r>
              <a:rPr lang="de-AT" dirty="0" smtClean="0">
                <a:solidFill>
                  <a:schemeClr val="tx1"/>
                </a:solidFill>
              </a:rPr>
              <a:t> 	ab 2001</a:t>
            </a:r>
          </a:p>
          <a:p>
            <a:pPr lvl="2">
              <a:buSzPct val="100000"/>
              <a:buFont typeface="Calibri" pitchFamily="34" charset="0"/>
              <a:buChar char="•"/>
            </a:pPr>
            <a:r>
              <a:rPr lang="de-AT" dirty="0">
                <a:solidFill>
                  <a:schemeClr val="tx1"/>
                </a:solidFill>
              </a:rPr>
              <a:t> </a:t>
            </a:r>
            <a:r>
              <a:rPr lang="de-AT" dirty="0" smtClean="0">
                <a:solidFill>
                  <a:schemeClr val="tx1"/>
                </a:solidFill>
              </a:rPr>
              <a:t>	seit 2012</a:t>
            </a:r>
            <a:endParaRPr lang="de-AT" dirty="0">
              <a:solidFill>
                <a:schemeClr val="tx1"/>
              </a:solidFill>
            </a:endParaRPr>
          </a:p>
          <a:p>
            <a:pPr lvl="4">
              <a:buSzPct val="100000"/>
              <a:buFont typeface="Calibri" pitchFamily="34" charset="0"/>
              <a:buChar char="•"/>
            </a:pPr>
            <a:endParaRPr lang="de-AT" dirty="0" smtClean="0">
              <a:solidFill>
                <a:schemeClr val="tx1"/>
              </a:solidFill>
            </a:endParaRPr>
          </a:p>
        </p:txBody>
      </p:sp>
      <p:sp>
        <p:nvSpPr>
          <p:cNvPr id="12290" name="AutoShape 2" descr="Bildergebnis für ‫مدارس دمشق القديم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AT"/>
          </a:p>
        </p:txBody>
      </p:sp>
      <p:sp>
        <p:nvSpPr>
          <p:cNvPr id="12292" name="AutoShape 4" descr="Bildergebnis für ‫مدارس دمشق القديم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AT"/>
          </a:p>
        </p:txBody>
      </p:sp>
      <p:sp>
        <p:nvSpPr>
          <p:cNvPr id="12294" name="AutoShape 6" descr="Bildergebnis für ‫مدارس دمشق القديم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AT"/>
          </a:p>
        </p:txBody>
      </p:sp>
      <p:sp>
        <p:nvSpPr>
          <p:cNvPr id="12296" name="AutoShape 8" descr="Bildergebnis für ‫مدارس دمشق القديم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AT"/>
          </a:p>
        </p:txBody>
      </p:sp>
      <p:sp>
        <p:nvSpPr>
          <p:cNvPr id="12298" name="AutoShape 10" descr="Bildergebnis für ‫مدارس دمشق القديم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AT"/>
          </a:p>
        </p:txBody>
      </p:sp>
      <p:sp>
        <p:nvSpPr>
          <p:cNvPr id="12300" name="AutoShape 12" descr="Bildergebnis für ‫مدارس دمشق القديم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AT"/>
          </a:p>
        </p:txBody>
      </p:sp>
      <p:sp>
        <p:nvSpPr>
          <p:cNvPr id="10" name="Rechteck 9"/>
          <p:cNvSpPr/>
          <p:nvPr/>
        </p:nvSpPr>
        <p:spPr>
          <a:xfrm>
            <a:off x="1259632" y="1628800"/>
            <a:ext cx="6552728" cy="38164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SzPct val="100000"/>
              <a:buFont typeface="Calibri" pitchFamily="34" charset="0"/>
              <a:buChar char="•"/>
            </a:pPr>
            <a:r>
              <a:rPr lang="de-AT" dirty="0" smtClean="0">
                <a:solidFill>
                  <a:schemeClr val="tx1"/>
                </a:solidFill>
              </a:rPr>
              <a:t> 	Vor 1920</a:t>
            </a:r>
          </a:p>
          <a:p>
            <a:pPr lvl="2">
              <a:buSzPct val="100000"/>
            </a:pPr>
            <a:r>
              <a:rPr lang="de-AT" dirty="0" smtClean="0">
                <a:solidFill>
                  <a:schemeClr val="tx1"/>
                </a:solidFill>
              </a:rPr>
              <a:t>	bereits 100 Schulen im 10 Jahrhundert</a:t>
            </a:r>
          </a:p>
          <a:p>
            <a:pPr lvl="2">
              <a:buSzPct val="100000"/>
              <a:buFont typeface="Calibri" pitchFamily="34" charset="0"/>
              <a:buChar char="•"/>
            </a:pPr>
            <a:r>
              <a:rPr lang="de-AT" dirty="0" smtClean="0">
                <a:solidFill>
                  <a:schemeClr val="tx1"/>
                </a:solidFill>
              </a:rPr>
              <a:t> 	1920 – 1946</a:t>
            </a:r>
          </a:p>
          <a:p>
            <a:pPr lvl="4">
              <a:buSzPct val="100000"/>
            </a:pPr>
            <a:r>
              <a:rPr lang="de-AT" dirty="0" smtClean="0">
                <a:solidFill>
                  <a:schemeClr val="tx1"/>
                </a:solidFill>
              </a:rPr>
              <a:t>Privat- und Missionarsschulen</a:t>
            </a:r>
          </a:p>
          <a:p>
            <a:pPr lvl="2">
              <a:buSzPct val="100000"/>
              <a:buFont typeface="Calibri" pitchFamily="34" charset="0"/>
              <a:buChar char="•"/>
            </a:pPr>
            <a:r>
              <a:rPr lang="de-AT" dirty="0" smtClean="0">
                <a:solidFill>
                  <a:schemeClr val="tx1"/>
                </a:solidFill>
              </a:rPr>
              <a:t> 	1946 – 1965</a:t>
            </a:r>
          </a:p>
          <a:p>
            <a:pPr lvl="4">
              <a:buSzPct val="100000"/>
            </a:pPr>
            <a:r>
              <a:rPr lang="de-AT" dirty="0" smtClean="0">
                <a:solidFill>
                  <a:schemeClr val="tx1"/>
                </a:solidFill>
              </a:rPr>
              <a:t>Strikte allgemeine Schulpflicht</a:t>
            </a:r>
          </a:p>
          <a:p>
            <a:pPr lvl="2">
              <a:buSzPct val="100000"/>
              <a:buFont typeface="Calibri" pitchFamily="34" charset="0"/>
              <a:buChar char="•"/>
            </a:pPr>
            <a:r>
              <a:rPr lang="de-AT" dirty="0" smtClean="0">
                <a:solidFill>
                  <a:schemeClr val="tx1"/>
                </a:solidFill>
              </a:rPr>
              <a:t> 	1965 – 2001</a:t>
            </a:r>
          </a:p>
          <a:p>
            <a:pPr lvl="4">
              <a:buSzPct val="100000"/>
            </a:pPr>
            <a:r>
              <a:rPr lang="de-AT" dirty="0" smtClean="0">
                <a:solidFill>
                  <a:schemeClr val="tx1"/>
                </a:solidFill>
              </a:rPr>
              <a:t>Nur staatliche/verstaatlichte Schulen</a:t>
            </a:r>
          </a:p>
          <a:p>
            <a:pPr lvl="2">
              <a:buSzPct val="100000"/>
              <a:buFont typeface="Calibri" pitchFamily="34" charset="0"/>
              <a:buChar char="•"/>
            </a:pPr>
            <a:r>
              <a:rPr lang="de-AT" dirty="0" smtClean="0">
                <a:solidFill>
                  <a:schemeClr val="tx1"/>
                </a:solidFill>
              </a:rPr>
              <a:t> 	ab 2001</a:t>
            </a:r>
          </a:p>
          <a:p>
            <a:pPr lvl="4">
              <a:buSzPct val="100000"/>
            </a:pPr>
            <a:r>
              <a:rPr lang="de-AT" dirty="0" smtClean="0">
                <a:solidFill>
                  <a:schemeClr val="tx1"/>
                </a:solidFill>
              </a:rPr>
              <a:t>Privatschulen</a:t>
            </a:r>
          </a:p>
          <a:p>
            <a:pPr lvl="2">
              <a:buSzPct val="100000"/>
              <a:buFont typeface="Calibri" pitchFamily="34" charset="0"/>
              <a:buChar char="•"/>
            </a:pPr>
            <a:r>
              <a:rPr lang="de-AT" dirty="0" smtClean="0">
                <a:solidFill>
                  <a:schemeClr val="tx1"/>
                </a:solidFill>
              </a:rPr>
              <a:t> 	seit 2012</a:t>
            </a:r>
          </a:p>
          <a:p>
            <a:pPr lvl="4">
              <a:buSzPct val="100000"/>
            </a:pPr>
            <a:r>
              <a:rPr lang="de-AT" dirty="0" smtClean="0">
                <a:solidFill>
                  <a:schemeClr val="tx1"/>
                </a:solidFill>
              </a:rPr>
              <a:t>Diverse Schulen je nach Gebiet</a:t>
            </a:r>
          </a:p>
        </p:txBody>
      </p:sp>
    </p:spTree>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989</Words>
  <Application>Microsoft Office PowerPoint</Application>
  <PresentationFormat>Bildschirmpräsentation (4:3)</PresentationFormat>
  <Paragraphs>414</Paragraphs>
  <Slides>26</Slides>
  <Notes>4</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PC-MONA</dc:creator>
  <cp:lastModifiedBy>PraktikantIn_ME</cp:lastModifiedBy>
  <cp:revision>33</cp:revision>
  <dcterms:created xsi:type="dcterms:W3CDTF">2015-03-18T15:30:22Z</dcterms:created>
  <dcterms:modified xsi:type="dcterms:W3CDTF">2018-08-01T07:35:00Z</dcterms:modified>
</cp:coreProperties>
</file>